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layout1.xml" ContentType="application/vnd.openxmlformats-officedocument.drawingml.diagramLayou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notesSlides/notesSlide19.xml" ContentType="application/vnd.openxmlformats-officedocument.presentationml.notesSlid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notesSlides/notesSlide17.xml" ContentType="application/vnd.openxmlformats-officedocument.presentationml.notesSlide+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43"/>
  </p:notesMasterIdLst>
  <p:handoutMasterIdLst>
    <p:handoutMasterId r:id="rId44"/>
  </p:handoutMasterIdLst>
  <p:sldIdLst>
    <p:sldId id="259" r:id="rId2"/>
    <p:sldId id="368" r:id="rId3"/>
    <p:sldId id="388" r:id="rId4"/>
    <p:sldId id="398" r:id="rId5"/>
    <p:sldId id="260" r:id="rId6"/>
    <p:sldId id="281" r:id="rId7"/>
    <p:sldId id="389" r:id="rId8"/>
    <p:sldId id="393" r:id="rId9"/>
    <p:sldId id="394" r:id="rId10"/>
    <p:sldId id="395" r:id="rId11"/>
    <p:sldId id="396" r:id="rId12"/>
    <p:sldId id="345" r:id="rId13"/>
    <p:sldId id="362" r:id="rId14"/>
    <p:sldId id="344" r:id="rId15"/>
    <p:sldId id="354" r:id="rId16"/>
    <p:sldId id="342" r:id="rId17"/>
    <p:sldId id="349" r:id="rId18"/>
    <p:sldId id="356" r:id="rId19"/>
    <p:sldId id="348" r:id="rId20"/>
    <p:sldId id="361" r:id="rId21"/>
    <p:sldId id="357" r:id="rId22"/>
    <p:sldId id="346" r:id="rId23"/>
    <p:sldId id="380" r:id="rId24"/>
    <p:sldId id="392" r:id="rId25"/>
    <p:sldId id="386" r:id="rId26"/>
    <p:sldId id="397" r:id="rId27"/>
    <p:sldId id="358" r:id="rId28"/>
    <p:sldId id="366" r:id="rId29"/>
    <p:sldId id="367" r:id="rId30"/>
    <p:sldId id="363" r:id="rId31"/>
    <p:sldId id="359" r:id="rId32"/>
    <p:sldId id="370" r:id="rId33"/>
    <p:sldId id="316" r:id="rId34"/>
    <p:sldId id="329" r:id="rId35"/>
    <p:sldId id="331" r:id="rId36"/>
    <p:sldId id="332" r:id="rId37"/>
    <p:sldId id="335" r:id="rId38"/>
    <p:sldId id="337" r:id="rId39"/>
    <p:sldId id="338" r:id="rId40"/>
    <p:sldId id="339" r:id="rId41"/>
    <p:sldId id="350" r:id="rId42"/>
  </p:sldIdLst>
  <p:sldSz cx="9144000" cy="6858000" type="screen4x3"/>
  <p:notesSz cx="6858000" cy="9296400"/>
  <p:defaultTextStyle>
    <a:defPPr>
      <a:defRPr lang="en-US"/>
    </a:defPPr>
    <a:lvl1pPr algn="l" rtl="0" eaLnBrk="0" fontAlgn="base" hangingPunct="0">
      <a:spcBef>
        <a:spcPct val="0"/>
      </a:spcBef>
      <a:spcAft>
        <a:spcPct val="0"/>
      </a:spcAft>
      <a:defRPr sz="2400" kern="1200">
        <a:solidFill>
          <a:schemeClr val="tx1"/>
        </a:solidFill>
        <a:latin typeface="Arial" charset="0"/>
        <a:ea typeface="ヒラギノ角ゴ Pro W3" pitchFamily="1" charset="-128"/>
        <a:cs typeface="+mn-cs"/>
      </a:defRPr>
    </a:lvl1pPr>
    <a:lvl2pPr marL="457200" algn="l" rtl="0" eaLnBrk="0" fontAlgn="base" hangingPunct="0">
      <a:spcBef>
        <a:spcPct val="0"/>
      </a:spcBef>
      <a:spcAft>
        <a:spcPct val="0"/>
      </a:spcAft>
      <a:defRPr sz="2400" kern="1200">
        <a:solidFill>
          <a:schemeClr val="tx1"/>
        </a:solidFill>
        <a:latin typeface="Arial" charset="0"/>
        <a:ea typeface="ヒラギノ角ゴ Pro W3" pitchFamily="1" charset="-128"/>
        <a:cs typeface="+mn-cs"/>
      </a:defRPr>
    </a:lvl2pPr>
    <a:lvl3pPr marL="914400" algn="l" rtl="0" eaLnBrk="0" fontAlgn="base" hangingPunct="0">
      <a:spcBef>
        <a:spcPct val="0"/>
      </a:spcBef>
      <a:spcAft>
        <a:spcPct val="0"/>
      </a:spcAft>
      <a:defRPr sz="2400" kern="1200">
        <a:solidFill>
          <a:schemeClr val="tx1"/>
        </a:solidFill>
        <a:latin typeface="Arial" charset="0"/>
        <a:ea typeface="ヒラギノ角ゴ Pro W3" pitchFamily="1" charset="-128"/>
        <a:cs typeface="+mn-cs"/>
      </a:defRPr>
    </a:lvl3pPr>
    <a:lvl4pPr marL="1371600" algn="l" rtl="0" eaLnBrk="0" fontAlgn="base" hangingPunct="0">
      <a:spcBef>
        <a:spcPct val="0"/>
      </a:spcBef>
      <a:spcAft>
        <a:spcPct val="0"/>
      </a:spcAft>
      <a:defRPr sz="2400" kern="1200">
        <a:solidFill>
          <a:schemeClr val="tx1"/>
        </a:solidFill>
        <a:latin typeface="Arial" charset="0"/>
        <a:ea typeface="ヒラギノ角ゴ Pro W3" pitchFamily="1" charset="-128"/>
        <a:cs typeface="+mn-cs"/>
      </a:defRPr>
    </a:lvl4pPr>
    <a:lvl5pPr marL="1828800" algn="l" rtl="0" eaLnBrk="0" fontAlgn="base" hangingPunct="0">
      <a:spcBef>
        <a:spcPct val="0"/>
      </a:spcBef>
      <a:spcAft>
        <a:spcPct val="0"/>
      </a:spcAft>
      <a:defRPr sz="2400" kern="1200">
        <a:solidFill>
          <a:schemeClr val="tx1"/>
        </a:solidFill>
        <a:latin typeface="Arial" charset="0"/>
        <a:ea typeface="ヒラギノ角ゴ Pro W3" pitchFamily="1" charset="-128"/>
        <a:cs typeface="+mn-cs"/>
      </a:defRPr>
    </a:lvl5pPr>
    <a:lvl6pPr marL="2286000" algn="l" defTabSz="914400" rtl="0" eaLnBrk="1" latinLnBrk="0" hangingPunct="1">
      <a:defRPr sz="2400" kern="1200">
        <a:solidFill>
          <a:schemeClr val="tx1"/>
        </a:solidFill>
        <a:latin typeface="Arial" charset="0"/>
        <a:ea typeface="ヒラギノ角ゴ Pro W3" pitchFamily="1" charset="-128"/>
        <a:cs typeface="+mn-cs"/>
      </a:defRPr>
    </a:lvl6pPr>
    <a:lvl7pPr marL="2743200" algn="l" defTabSz="914400" rtl="0" eaLnBrk="1" latinLnBrk="0" hangingPunct="1">
      <a:defRPr sz="2400" kern="1200">
        <a:solidFill>
          <a:schemeClr val="tx1"/>
        </a:solidFill>
        <a:latin typeface="Arial" charset="0"/>
        <a:ea typeface="ヒラギノ角ゴ Pro W3" pitchFamily="1" charset="-128"/>
        <a:cs typeface="+mn-cs"/>
      </a:defRPr>
    </a:lvl7pPr>
    <a:lvl8pPr marL="3200400" algn="l" defTabSz="914400" rtl="0" eaLnBrk="1" latinLnBrk="0" hangingPunct="1">
      <a:defRPr sz="2400" kern="1200">
        <a:solidFill>
          <a:schemeClr val="tx1"/>
        </a:solidFill>
        <a:latin typeface="Arial" charset="0"/>
        <a:ea typeface="ヒラギノ角ゴ Pro W3" pitchFamily="1" charset="-128"/>
        <a:cs typeface="+mn-cs"/>
      </a:defRPr>
    </a:lvl8pPr>
    <a:lvl9pPr marL="3657600" algn="l" defTabSz="914400" rtl="0" eaLnBrk="1" latinLnBrk="0" hangingPunct="1">
      <a:defRPr sz="2400" kern="1200">
        <a:solidFill>
          <a:schemeClr val="tx1"/>
        </a:solidFill>
        <a:latin typeface="Arial" charset="0"/>
        <a:ea typeface="ヒラギノ角ゴ Pro W3" pitchFamily="1"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D4376"/>
    <a:srgbClr val="A2BC36"/>
    <a:srgbClr val="6185AB"/>
    <a:srgbClr val="7F1353"/>
    <a:srgbClr val="B4C12C"/>
    <a:srgbClr val="580035"/>
    <a:srgbClr val="AFC124"/>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970" autoAdjust="0"/>
    <p:restoredTop sz="79083" autoAdjust="0"/>
  </p:normalViewPr>
  <p:slideViewPr>
    <p:cSldViewPr>
      <p:cViewPr varScale="1">
        <p:scale>
          <a:sx n="55" d="100"/>
          <a:sy n="55" d="100"/>
        </p:scale>
        <p:origin x="-1068"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1" Type="http://schemas.openxmlformats.org/officeDocument/2006/relationships/image" Target="../media/image10.png"/></Relationships>
</file>

<file path=ppt/diagrams/_rels/drawing1.xml.rels><?xml version="1.0" encoding="UTF-8" standalone="yes"?>
<Relationships xmlns="http://schemas.openxmlformats.org/package/2006/relationships"><Relationship Id="rId1" Type="http://schemas.openxmlformats.org/officeDocument/2006/relationships/image" Target="../media/image10.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8F56ED0-744D-4347-A806-A1C49953829C}" type="doc">
      <dgm:prSet loTypeId="urn:microsoft.com/office/officeart/2005/8/layout/process4" loCatId="list" qsTypeId="urn:microsoft.com/office/officeart/2005/8/quickstyle/simple1" qsCatId="simple" csTypeId="urn:microsoft.com/office/officeart/2005/8/colors/accent1_2" csCatId="accent1" phldr="1"/>
      <dgm:spPr/>
      <dgm:t>
        <a:bodyPr/>
        <a:lstStyle/>
        <a:p>
          <a:endParaRPr lang="en-US"/>
        </a:p>
      </dgm:t>
    </dgm:pt>
    <dgm:pt modelId="{F3159263-53B2-4713-A8CE-E94F3279A30E}">
      <dgm:prSet phldrT="[Text]" phldr="1"/>
      <dgm:spPr/>
      <dgm:t>
        <a:bodyPr/>
        <a:lstStyle/>
        <a:p>
          <a:endParaRPr lang="en-US" dirty="0"/>
        </a:p>
      </dgm:t>
    </dgm:pt>
    <dgm:pt modelId="{08C9ABD1-26A2-4288-8121-9A73B0A40F4B}" type="parTrans" cxnId="{183ECFCE-4C68-4D53-B1F1-9BEFA969B5EC}">
      <dgm:prSet/>
      <dgm:spPr/>
      <dgm:t>
        <a:bodyPr/>
        <a:lstStyle/>
        <a:p>
          <a:endParaRPr lang="en-US"/>
        </a:p>
      </dgm:t>
    </dgm:pt>
    <dgm:pt modelId="{F822E5B8-271E-486F-AD3A-266480AAF6F0}" type="sibTrans" cxnId="{183ECFCE-4C68-4D53-B1F1-9BEFA969B5EC}">
      <dgm:prSet/>
      <dgm:spPr/>
      <dgm:t>
        <a:bodyPr/>
        <a:lstStyle/>
        <a:p>
          <a:endParaRPr lang="en-US"/>
        </a:p>
      </dgm:t>
    </dgm:pt>
    <dgm:pt modelId="{C6CB231A-4DE7-4E68-A5FA-3B38DE173485}">
      <dgm:prSet phldrT="[Text]" custT="1"/>
      <dgm:spPr/>
      <dgm:t>
        <a:bodyPr/>
        <a:lstStyle/>
        <a:p>
          <a:pPr algn="l"/>
          <a:r>
            <a:rPr lang="en-US" sz="1600" dirty="0" smtClean="0">
              <a:latin typeface="Times New Roman" pitchFamily="18" charset="0"/>
              <a:cs typeface="Times New Roman" pitchFamily="18" charset="0"/>
            </a:rPr>
            <a:t>Provides for the development of effective professional learning communities aligned with the district strategic plan, focused on results, and characterized by collective responsibility for 21</a:t>
          </a:r>
          <a:r>
            <a:rPr lang="en-US" sz="1600" baseline="30000" dirty="0" smtClean="0">
              <a:latin typeface="Times New Roman" pitchFamily="18" charset="0"/>
              <a:cs typeface="Times New Roman" pitchFamily="18" charset="0"/>
            </a:rPr>
            <a:t>st</a:t>
          </a:r>
          <a:r>
            <a:rPr lang="en-US" sz="1600" dirty="0" smtClean="0">
              <a:latin typeface="Times New Roman" pitchFamily="18" charset="0"/>
              <a:cs typeface="Times New Roman" pitchFamily="18" charset="0"/>
            </a:rPr>
            <a:t> century student learning</a:t>
          </a:r>
          <a:endParaRPr lang="en-US" sz="1600" dirty="0">
            <a:latin typeface="Times New Roman" pitchFamily="18" charset="0"/>
            <a:cs typeface="Times New Roman" pitchFamily="18" charset="0"/>
          </a:endParaRPr>
        </a:p>
      </dgm:t>
    </dgm:pt>
    <dgm:pt modelId="{50AF5ADD-3E7E-4134-8896-0D03512B2F0D}" type="parTrans" cxnId="{840FB47B-32AF-457E-9CA6-E527170E40B0}">
      <dgm:prSet/>
      <dgm:spPr/>
      <dgm:t>
        <a:bodyPr/>
        <a:lstStyle/>
        <a:p>
          <a:endParaRPr lang="en-US"/>
        </a:p>
      </dgm:t>
    </dgm:pt>
    <dgm:pt modelId="{A56B92B1-9222-438A-8E3D-E74DC9B8BFA3}" type="sibTrans" cxnId="{840FB47B-32AF-457E-9CA6-E527170E40B0}">
      <dgm:prSet/>
      <dgm:spPr/>
      <dgm:t>
        <a:bodyPr/>
        <a:lstStyle/>
        <a:p>
          <a:endParaRPr lang="en-US"/>
        </a:p>
      </dgm:t>
    </dgm:pt>
    <dgm:pt modelId="{807C2C70-B589-4D76-81C9-E78FD7131867}">
      <dgm:prSet phldrT="[Text]" phldr="1"/>
      <dgm:spPr/>
      <dgm:t>
        <a:bodyPr/>
        <a:lstStyle/>
        <a:p>
          <a:endParaRPr lang="en-US" dirty="0"/>
        </a:p>
      </dgm:t>
    </dgm:pt>
    <dgm:pt modelId="{0BF0966D-D3D4-4437-8D69-6755C34FD2C8}" type="parTrans" cxnId="{610313E9-E026-4395-9F3D-5061B2BA6FB8}">
      <dgm:prSet/>
      <dgm:spPr/>
      <dgm:t>
        <a:bodyPr/>
        <a:lstStyle/>
        <a:p>
          <a:endParaRPr lang="en-US"/>
        </a:p>
      </dgm:t>
    </dgm:pt>
    <dgm:pt modelId="{1E6CE1B2-ED4D-4994-8A4B-94B14806D6AD}" type="sibTrans" cxnId="{610313E9-E026-4395-9F3D-5061B2BA6FB8}">
      <dgm:prSet/>
      <dgm:spPr/>
      <dgm:t>
        <a:bodyPr/>
        <a:lstStyle/>
        <a:p>
          <a:endParaRPr lang="en-US"/>
        </a:p>
      </dgm:t>
    </dgm:pt>
    <dgm:pt modelId="{301BD535-D5CF-4C55-816D-39EBC08FB11A}">
      <dgm:prSet phldrT="[Text]" custT="1"/>
      <dgm:spPr/>
      <dgm:t>
        <a:bodyPr/>
        <a:lstStyle/>
        <a:p>
          <a:pPr algn="l"/>
          <a:r>
            <a:rPr kumimoji="0" lang="en-US" sz="1600" b="0" i="0" u="none" strike="noStrike" cap="none" spc="0" normalizeH="0" baseline="0" noProof="0" dirty="0" smtClean="0">
              <a:ln>
                <a:noFill/>
              </a:ln>
              <a:solidFill>
                <a:schemeClr val="tx1"/>
              </a:solidFill>
              <a:effectLst/>
              <a:uLnTx/>
              <a:uFillTx/>
              <a:latin typeface="Times New Roman" pitchFamily="18" charset="0"/>
              <a:ea typeface="+mn-ea"/>
              <a:cs typeface="Times New Roman" pitchFamily="18" charset="0"/>
            </a:rPr>
            <a:t>Provides structures for the development of effective professional learning communities aligned with the school improvement plan, focused on results, and characterized by collective responsibility for instructional planning and for 21st century student learning</a:t>
          </a:r>
          <a:endParaRPr lang="en-US" sz="1600" dirty="0">
            <a:solidFill>
              <a:schemeClr val="tx1"/>
            </a:solidFill>
            <a:latin typeface="Times New Roman" pitchFamily="18" charset="0"/>
            <a:cs typeface="Times New Roman" pitchFamily="18" charset="0"/>
          </a:endParaRPr>
        </a:p>
      </dgm:t>
    </dgm:pt>
    <dgm:pt modelId="{A9DB47D9-004F-45B1-BED2-CFF30AB2ECA3}" type="parTrans" cxnId="{FAE4590A-F596-4971-AFB8-8F80ACE56873}">
      <dgm:prSet/>
      <dgm:spPr/>
      <dgm:t>
        <a:bodyPr/>
        <a:lstStyle/>
        <a:p>
          <a:endParaRPr lang="en-US"/>
        </a:p>
      </dgm:t>
    </dgm:pt>
    <dgm:pt modelId="{ECCB4298-60CB-496F-B67E-42764A41643A}" type="sibTrans" cxnId="{FAE4590A-F596-4971-AFB8-8F80ACE56873}">
      <dgm:prSet/>
      <dgm:spPr/>
      <dgm:t>
        <a:bodyPr/>
        <a:lstStyle/>
        <a:p>
          <a:endParaRPr lang="en-US"/>
        </a:p>
      </dgm:t>
    </dgm:pt>
    <dgm:pt modelId="{8892E2EA-49AC-4918-8642-73D2D4831B85}">
      <dgm:prSet phldrT="[Text]" custT="1"/>
      <dgm:spPr/>
      <dgm:t>
        <a:bodyPr/>
        <a:lstStyle/>
        <a:p>
          <a:pPr algn="l"/>
          <a:r>
            <a:rPr kumimoji="0" lang="en-US" sz="1600" b="0" i="0" u="none" strike="noStrike" cap="none" spc="0" normalizeH="0" baseline="0" noProof="0" dirty="0" smtClean="0">
              <a:ln>
                <a:noFill/>
              </a:ln>
              <a:solidFill>
                <a:schemeClr val="tx1"/>
              </a:solidFill>
              <a:effectLst/>
              <a:uLnTx/>
              <a:uFillTx/>
              <a:latin typeface="Times New Roman" pitchFamily="18" charset="0"/>
              <a:ea typeface="+mn-ea"/>
              <a:cs typeface="Times New Roman" pitchFamily="18" charset="0"/>
            </a:rPr>
            <a:t>Work collaboratively with all school personnel to create a professional learning community</a:t>
          </a:r>
          <a:endParaRPr lang="en-US" sz="1600" dirty="0">
            <a:solidFill>
              <a:schemeClr val="tx1"/>
            </a:solidFill>
            <a:latin typeface="Times New Roman" pitchFamily="18" charset="0"/>
            <a:cs typeface="Times New Roman" pitchFamily="18" charset="0"/>
          </a:endParaRPr>
        </a:p>
      </dgm:t>
    </dgm:pt>
    <dgm:pt modelId="{2113923F-FCB8-4E76-8A9F-277AF0966343}" type="parTrans" cxnId="{1A4B3E3E-E336-43A1-9EBC-C76DC0D427AE}">
      <dgm:prSet/>
      <dgm:spPr/>
      <dgm:t>
        <a:bodyPr/>
        <a:lstStyle/>
        <a:p>
          <a:endParaRPr lang="en-US"/>
        </a:p>
      </dgm:t>
    </dgm:pt>
    <dgm:pt modelId="{FB54D5B5-D74A-4358-BD90-2DF318069AB7}" type="sibTrans" cxnId="{1A4B3E3E-E336-43A1-9EBC-C76DC0D427AE}">
      <dgm:prSet/>
      <dgm:spPr/>
      <dgm:t>
        <a:bodyPr/>
        <a:lstStyle/>
        <a:p>
          <a:endParaRPr lang="en-US"/>
        </a:p>
      </dgm:t>
    </dgm:pt>
    <dgm:pt modelId="{571FC9E9-1FB5-4EBA-A87F-99CDCF73A4D0}">
      <dgm:prSet phldrT="[Text]" phldr="1"/>
      <dgm:spPr>
        <a:blipFill rotWithShape="0">
          <a:blip xmlns:r="http://schemas.openxmlformats.org/officeDocument/2006/relationships" r:embed="rId1"/>
          <a:stretch>
            <a:fillRect/>
          </a:stretch>
        </a:blipFill>
      </dgm:spPr>
      <dgm:t>
        <a:bodyPr/>
        <a:lstStyle/>
        <a:p>
          <a:endParaRPr lang="en-US" dirty="0"/>
        </a:p>
      </dgm:t>
    </dgm:pt>
    <dgm:pt modelId="{13566C83-7CE4-4284-ABA7-F40A4D8E2F1B}" type="sibTrans" cxnId="{AAABF359-3F5C-4E19-A788-586E18B96AAA}">
      <dgm:prSet/>
      <dgm:spPr/>
      <dgm:t>
        <a:bodyPr/>
        <a:lstStyle/>
        <a:p>
          <a:endParaRPr lang="en-US"/>
        </a:p>
      </dgm:t>
    </dgm:pt>
    <dgm:pt modelId="{35DA1E6D-3234-47E2-9DEF-1D19101A1F13}" type="parTrans" cxnId="{AAABF359-3F5C-4E19-A788-586E18B96AAA}">
      <dgm:prSet/>
      <dgm:spPr/>
      <dgm:t>
        <a:bodyPr/>
        <a:lstStyle/>
        <a:p>
          <a:endParaRPr lang="en-US"/>
        </a:p>
      </dgm:t>
    </dgm:pt>
    <dgm:pt modelId="{78E84A1D-74BB-41D5-8CDF-B3A6FA125264}" type="pres">
      <dgm:prSet presAssocID="{D8F56ED0-744D-4347-A806-A1C49953829C}" presName="Name0" presStyleCnt="0">
        <dgm:presLayoutVars>
          <dgm:dir/>
          <dgm:animLvl val="lvl"/>
          <dgm:resizeHandles val="exact"/>
        </dgm:presLayoutVars>
      </dgm:prSet>
      <dgm:spPr/>
      <dgm:t>
        <a:bodyPr/>
        <a:lstStyle/>
        <a:p>
          <a:endParaRPr lang="en-US"/>
        </a:p>
      </dgm:t>
    </dgm:pt>
    <dgm:pt modelId="{25CAF608-C1DA-4AB0-A890-44B44468E784}" type="pres">
      <dgm:prSet presAssocID="{571FC9E9-1FB5-4EBA-A87F-99CDCF73A4D0}" presName="boxAndChildren" presStyleCnt="0"/>
      <dgm:spPr/>
    </dgm:pt>
    <dgm:pt modelId="{EF779FE4-CB51-43A9-954E-FF0992312A1D}" type="pres">
      <dgm:prSet presAssocID="{571FC9E9-1FB5-4EBA-A87F-99CDCF73A4D0}" presName="parentTextBox" presStyleLbl="node1" presStyleIdx="0" presStyleCnt="3"/>
      <dgm:spPr/>
      <dgm:t>
        <a:bodyPr/>
        <a:lstStyle/>
        <a:p>
          <a:endParaRPr lang="en-US"/>
        </a:p>
      </dgm:t>
    </dgm:pt>
    <dgm:pt modelId="{D8C64E25-D49C-46E9-AC02-B172C272A71B}" type="pres">
      <dgm:prSet presAssocID="{571FC9E9-1FB5-4EBA-A87F-99CDCF73A4D0}" presName="entireBox" presStyleLbl="node1" presStyleIdx="0" presStyleCnt="3" custScaleX="97271" custScaleY="79275" custLinFactNeighborY="161"/>
      <dgm:spPr/>
      <dgm:t>
        <a:bodyPr/>
        <a:lstStyle/>
        <a:p>
          <a:endParaRPr lang="en-US"/>
        </a:p>
      </dgm:t>
    </dgm:pt>
    <dgm:pt modelId="{84397C10-E015-4AA5-8CF7-31122EADF719}" type="pres">
      <dgm:prSet presAssocID="{571FC9E9-1FB5-4EBA-A87F-99CDCF73A4D0}" presName="descendantBox" presStyleCnt="0"/>
      <dgm:spPr/>
    </dgm:pt>
    <dgm:pt modelId="{1EBC37DD-6984-4588-B034-EBC908C0299D}" type="pres">
      <dgm:prSet presAssocID="{8892E2EA-49AC-4918-8642-73D2D4831B85}" presName="childTextBox" presStyleLbl="fgAccFollowNode1" presStyleIdx="0" presStyleCnt="3" custScaleX="97270" custScaleY="62733" custLinFactNeighborX="-244" custLinFactNeighborY="208">
        <dgm:presLayoutVars>
          <dgm:bulletEnabled val="1"/>
        </dgm:presLayoutVars>
      </dgm:prSet>
      <dgm:spPr/>
      <dgm:t>
        <a:bodyPr/>
        <a:lstStyle/>
        <a:p>
          <a:endParaRPr lang="en-US"/>
        </a:p>
      </dgm:t>
    </dgm:pt>
    <dgm:pt modelId="{8832DD85-40BA-423C-A6B1-35B058A4663A}" type="pres">
      <dgm:prSet presAssocID="{1E6CE1B2-ED4D-4994-8A4B-94B14806D6AD}" presName="sp" presStyleCnt="0"/>
      <dgm:spPr/>
    </dgm:pt>
    <dgm:pt modelId="{63DBBD9E-0108-4177-8F40-991DD5D38D3D}" type="pres">
      <dgm:prSet presAssocID="{807C2C70-B589-4D76-81C9-E78FD7131867}" presName="arrowAndChildren" presStyleCnt="0"/>
      <dgm:spPr/>
    </dgm:pt>
    <dgm:pt modelId="{D16FB5EE-29B1-4D03-9215-75674DA015DD}" type="pres">
      <dgm:prSet presAssocID="{807C2C70-B589-4D76-81C9-E78FD7131867}" presName="parentTextArrow" presStyleLbl="node1" presStyleIdx="0" presStyleCnt="3"/>
      <dgm:spPr/>
      <dgm:t>
        <a:bodyPr/>
        <a:lstStyle/>
        <a:p>
          <a:endParaRPr lang="en-US"/>
        </a:p>
      </dgm:t>
    </dgm:pt>
    <dgm:pt modelId="{AA62ACCE-BC71-486D-A67C-41732C6E1193}" type="pres">
      <dgm:prSet presAssocID="{807C2C70-B589-4D76-81C9-E78FD7131867}" presName="arrow" presStyleLbl="node1" presStyleIdx="1" presStyleCnt="3" custScaleY="80700" custLinFactNeighborY="6893"/>
      <dgm:spPr/>
      <dgm:t>
        <a:bodyPr/>
        <a:lstStyle/>
        <a:p>
          <a:endParaRPr lang="en-US"/>
        </a:p>
      </dgm:t>
    </dgm:pt>
    <dgm:pt modelId="{30CFC799-D5CC-4328-BD33-BC68FAF3475E}" type="pres">
      <dgm:prSet presAssocID="{807C2C70-B589-4D76-81C9-E78FD7131867}" presName="descendantArrow" presStyleCnt="0"/>
      <dgm:spPr/>
    </dgm:pt>
    <dgm:pt modelId="{2486F445-EC23-434A-9358-CCD923588496}" type="pres">
      <dgm:prSet presAssocID="{301BD535-D5CF-4C55-816D-39EBC08FB11A}" presName="childTextArrow" presStyleLbl="fgAccFollowNode1" presStyleIdx="1" presStyleCnt="3" custScaleY="129113" custLinFactNeighborY="-796">
        <dgm:presLayoutVars>
          <dgm:bulletEnabled val="1"/>
        </dgm:presLayoutVars>
      </dgm:prSet>
      <dgm:spPr/>
      <dgm:t>
        <a:bodyPr/>
        <a:lstStyle/>
        <a:p>
          <a:endParaRPr lang="en-US"/>
        </a:p>
      </dgm:t>
    </dgm:pt>
    <dgm:pt modelId="{02054DF5-A401-4F46-AF25-E9FB4353FAC1}" type="pres">
      <dgm:prSet presAssocID="{F822E5B8-271E-486F-AD3A-266480AAF6F0}" presName="sp" presStyleCnt="0"/>
      <dgm:spPr/>
    </dgm:pt>
    <dgm:pt modelId="{8AF25DFF-35BE-4B22-B98E-5F467AF932F8}" type="pres">
      <dgm:prSet presAssocID="{F3159263-53B2-4713-A8CE-E94F3279A30E}" presName="arrowAndChildren" presStyleCnt="0"/>
      <dgm:spPr/>
    </dgm:pt>
    <dgm:pt modelId="{95F5DA06-7C5C-44B1-9093-E05B24832A72}" type="pres">
      <dgm:prSet presAssocID="{F3159263-53B2-4713-A8CE-E94F3279A30E}" presName="parentTextArrow" presStyleLbl="node1" presStyleIdx="1" presStyleCnt="3"/>
      <dgm:spPr/>
      <dgm:t>
        <a:bodyPr/>
        <a:lstStyle/>
        <a:p>
          <a:endParaRPr lang="en-US"/>
        </a:p>
      </dgm:t>
    </dgm:pt>
    <dgm:pt modelId="{0460DABC-6049-44D9-89E8-53D5C8817873}" type="pres">
      <dgm:prSet presAssocID="{F3159263-53B2-4713-A8CE-E94F3279A30E}" presName="arrow" presStyleLbl="node1" presStyleIdx="2" presStyleCnt="3" custScaleY="74508" custLinFactNeighborY="1926"/>
      <dgm:spPr/>
      <dgm:t>
        <a:bodyPr/>
        <a:lstStyle/>
        <a:p>
          <a:endParaRPr lang="en-US"/>
        </a:p>
      </dgm:t>
    </dgm:pt>
    <dgm:pt modelId="{58E05B3D-9190-44DC-8895-3A6FB17FD8EE}" type="pres">
      <dgm:prSet presAssocID="{F3159263-53B2-4713-A8CE-E94F3279A30E}" presName="descendantArrow" presStyleCnt="0"/>
      <dgm:spPr/>
    </dgm:pt>
    <dgm:pt modelId="{F5ECF5C8-E84E-4AF1-9D40-61ABE6E5BCBA}" type="pres">
      <dgm:prSet presAssocID="{C6CB231A-4DE7-4E68-A5FA-3B38DE173485}" presName="childTextArrow" presStyleLbl="fgAccFollowNode1" presStyleIdx="2" presStyleCnt="3" custScaleY="115900" custLinFactNeighborY="-179">
        <dgm:presLayoutVars>
          <dgm:bulletEnabled val="1"/>
        </dgm:presLayoutVars>
      </dgm:prSet>
      <dgm:spPr/>
      <dgm:t>
        <a:bodyPr/>
        <a:lstStyle/>
        <a:p>
          <a:endParaRPr lang="en-US"/>
        </a:p>
      </dgm:t>
    </dgm:pt>
  </dgm:ptLst>
  <dgm:cxnLst>
    <dgm:cxn modelId="{840FB47B-32AF-457E-9CA6-E527170E40B0}" srcId="{F3159263-53B2-4713-A8CE-E94F3279A30E}" destId="{C6CB231A-4DE7-4E68-A5FA-3B38DE173485}" srcOrd="0" destOrd="0" parTransId="{50AF5ADD-3E7E-4134-8896-0D03512B2F0D}" sibTransId="{A56B92B1-9222-438A-8E3D-E74DC9B8BFA3}"/>
    <dgm:cxn modelId="{0232BACB-FFDB-46A2-B1F9-07F854F0DFE9}" type="presOf" srcId="{807C2C70-B589-4D76-81C9-E78FD7131867}" destId="{AA62ACCE-BC71-486D-A67C-41732C6E1193}" srcOrd="1" destOrd="0" presId="urn:microsoft.com/office/officeart/2005/8/layout/process4"/>
    <dgm:cxn modelId="{2BD4D7C4-F269-48F3-8943-EE46D5BA0F5B}" type="presOf" srcId="{F3159263-53B2-4713-A8CE-E94F3279A30E}" destId="{0460DABC-6049-44D9-89E8-53D5C8817873}" srcOrd="1" destOrd="0" presId="urn:microsoft.com/office/officeart/2005/8/layout/process4"/>
    <dgm:cxn modelId="{92102C0F-8781-412B-87EE-A8E904A47A1A}" type="presOf" srcId="{D8F56ED0-744D-4347-A806-A1C49953829C}" destId="{78E84A1D-74BB-41D5-8CDF-B3A6FA125264}" srcOrd="0" destOrd="0" presId="urn:microsoft.com/office/officeart/2005/8/layout/process4"/>
    <dgm:cxn modelId="{183ECFCE-4C68-4D53-B1F1-9BEFA969B5EC}" srcId="{D8F56ED0-744D-4347-A806-A1C49953829C}" destId="{F3159263-53B2-4713-A8CE-E94F3279A30E}" srcOrd="0" destOrd="0" parTransId="{08C9ABD1-26A2-4288-8121-9A73B0A40F4B}" sibTransId="{F822E5B8-271E-486F-AD3A-266480AAF6F0}"/>
    <dgm:cxn modelId="{950B8B86-7DEB-4AEB-8141-FFE06C16321D}" type="presOf" srcId="{301BD535-D5CF-4C55-816D-39EBC08FB11A}" destId="{2486F445-EC23-434A-9358-CCD923588496}" srcOrd="0" destOrd="0" presId="urn:microsoft.com/office/officeart/2005/8/layout/process4"/>
    <dgm:cxn modelId="{DBD36964-4430-436F-9797-AF0EDBC0EB91}" type="presOf" srcId="{571FC9E9-1FB5-4EBA-A87F-99CDCF73A4D0}" destId="{EF779FE4-CB51-43A9-954E-FF0992312A1D}" srcOrd="0" destOrd="0" presId="urn:microsoft.com/office/officeart/2005/8/layout/process4"/>
    <dgm:cxn modelId="{9FCE6AF1-0B09-4FB9-9DDF-668F6E75883D}" type="presOf" srcId="{8892E2EA-49AC-4918-8642-73D2D4831B85}" destId="{1EBC37DD-6984-4588-B034-EBC908C0299D}" srcOrd="0" destOrd="0" presId="urn:microsoft.com/office/officeart/2005/8/layout/process4"/>
    <dgm:cxn modelId="{ACF9F272-165A-4ED4-B780-3C7D52F01768}" type="presOf" srcId="{F3159263-53B2-4713-A8CE-E94F3279A30E}" destId="{95F5DA06-7C5C-44B1-9093-E05B24832A72}" srcOrd="0" destOrd="0" presId="urn:microsoft.com/office/officeart/2005/8/layout/process4"/>
    <dgm:cxn modelId="{3E293894-532E-4F92-8377-25D85E4E77A7}" type="presOf" srcId="{C6CB231A-4DE7-4E68-A5FA-3B38DE173485}" destId="{F5ECF5C8-E84E-4AF1-9D40-61ABE6E5BCBA}" srcOrd="0" destOrd="0" presId="urn:microsoft.com/office/officeart/2005/8/layout/process4"/>
    <dgm:cxn modelId="{610313E9-E026-4395-9F3D-5061B2BA6FB8}" srcId="{D8F56ED0-744D-4347-A806-A1C49953829C}" destId="{807C2C70-B589-4D76-81C9-E78FD7131867}" srcOrd="1" destOrd="0" parTransId="{0BF0966D-D3D4-4437-8D69-6755C34FD2C8}" sibTransId="{1E6CE1B2-ED4D-4994-8A4B-94B14806D6AD}"/>
    <dgm:cxn modelId="{FAE4590A-F596-4971-AFB8-8F80ACE56873}" srcId="{807C2C70-B589-4D76-81C9-E78FD7131867}" destId="{301BD535-D5CF-4C55-816D-39EBC08FB11A}" srcOrd="0" destOrd="0" parTransId="{A9DB47D9-004F-45B1-BED2-CFF30AB2ECA3}" sibTransId="{ECCB4298-60CB-496F-B67E-42764A41643A}"/>
    <dgm:cxn modelId="{EBB74B0C-8065-437D-90F2-C9B3A8533E2B}" type="presOf" srcId="{571FC9E9-1FB5-4EBA-A87F-99CDCF73A4D0}" destId="{D8C64E25-D49C-46E9-AC02-B172C272A71B}" srcOrd="1" destOrd="0" presId="urn:microsoft.com/office/officeart/2005/8/layout/process4"/>
    <dgm:cxn modelId="{740B89D4-396E-4F03-A4D1-1F608C303A1D}" type="presOf" srcId="{807C2C70-B589-4D76-81C9-E78FD7131867}" destId="{D16FB5EE-29B1-4D03-9215-75674DA015DD}" srcOrd="0" destOrd="0" presId="urn:microsoft.com/office/officeart/2005/8/layout/process4"/>
    <dgm:cxn modelId="{1A4B3E3E-E336-43A1-9EBC-C76DC0D427AE}" srcId="{571FC9E9-1FB5-4EBA-A87F-99CDCF73A4D0}" destId="{8892E2EA-49AC-4918-8642-73D2D4831B85}" srcOrd="0" destOrd="0" parTransId="{2113923F-FCB8-4E76-8A9F-277AF0966343}" sibTransId="{FB54D5B5-D74A-4358-BD90-2DF318069AB7}"/>
    <dgm:cxn modelId="{AAABF359-3F5C-4E19-A788-586E18B96AAA}" srcId="{D8F56ED0-744D-4347-A806-A1C49953829C}" destId="{571FC9E9-1FB5-4EBA-A87F-99CDCF73A4D0}" srcOrd="2" destOrd="0" parTransId="{35DA1E6D-3234-47E2-9DEF-1D19101A1F13}" sibTransId="{13566C83-7CE4-4284-ABA7-F40A4D8E2F1B}"/>
    <dgm:cxn modelId="{3B35B340-C1EF-484E-B358-55CA3604B092}" type="presParOf" srcId="{78E84A1D-74BB-41D5-8CDF-B3A6FA125264}" destId="{25CAF608-C1DA-4AB0-A890-44B44468E784}" srcOrd="0" destOrd="0" presId="urn:microsoft.com/office/officeart/2005/8/layout/process4"/>
    <dgm:cxn modelId="{35F15711-E0C2-4FEA-8C29-B9A569D75728}" type="presParOf" srcId="{25CAF608-C1DA-4AB0-A890-44B44468E784}" destId="{EF779FE4-CB51-43A9-954E-FF0992312A1D}" srcOrd="0" destOrd="0" presId="urn:microsoft.com/office/officeart/2005/8/layout/process4"/>
    <dgm:cxn modelId="{788A2708-EC3E-4C64-A9CF-62D12C93A671}" type="presParOf" srcId="{25CAF608-C1DA-4AB0-A890-44B44468E784}" destId="{D8C64E25-D49C-46E9-AC02-B172C272A71B}" srcOrd="1" destOrd="0" presId="urn:microsoft.com/office/officeart/2005/8/layout/process4"/>
    <dgm:cxn modelId="{523EFD08-FC88-4FC5-9647-E711DC8831DC}" type="presParOf" srcId="{25CAF608-C1DA-4AB0-A890-44B44468E784}" destId="{84397C10-E015-4AA5-8CF7-31122EADF719}" srcOrd="2" destOrd="0" presId="urn:microsoft.com/office/officeart/2005/8/layout/process4"/>
    <dgm:cxn modelId="{F8160FD6-98A9-45EC-91D5-B4D7A1CF1DDE}" type="presParOf" srcId="{84397C10-E015-4AA5-8CF7-31122EADF719}" destId="{1EBC37DD-6984-4588-B034-EBC908C0299D}" srcOrd="0" destOrd="0" presId="urn:microsoft.com/office/officeart/2005/8/layout/process4"/>
    <dgm:cxn modelId="{0D9E9939-5D37-4062-B6CF-5364CC59A515}" type="presParOf" srcId="{78E84A1D-74BB-41D5-8CDF-B3A6FA125264}" destId="{8832DD85-40BA-423C-A6B1-35B058A4663A}" srcOrd="1" destOrd="0" presId="urn:microsoft.com/office/officeart/2005/8/layout/process4"/>
    <dgm:cxn modelId="{554EBA23-7296-47D5-A005-2BCF585E0BFE}" type="presParOf" srcId="{78E84A1D-74BB-41D5-8CDF-B3A6FA125264}" destId="{63DBBD9E-0108-4177-8F40-991DD5D38D3D}" srcOrd="2" destOrd="0" presId="urn:microsoft.com/office/officeart/2005/8/layout/process4"/>
    <dgm:cxn modelId="{7BF99C32-7DE2-490A-9413-D0ABE7E576B6}" type="presParOf" srcId="{63DBBD9E-0108-4177-8F40-991DD5D38D3D}" destId="{D16FB5EE-29B1-4D03-9215-75674DA015DD}" srcOrd="0" destOrd="0" presId="urn:microsoft.com/office/officeart/2005/8/layout/process4"/>
    <dgm:cxn modelId="{952406FC-97CC-4813-B504-96EE04553A42}" type="presParOf" srcId="{63DBBD9E-0108-4177-8F40-991DD5D38D3D}" destId="{AA62ACCE-BC71-486D-A67C-41732C6E1193}" srcOrd="1" destOrd="0" presId="urn:microsoft.com/office/officeart/2005/8/layout/process4"/>
    <dgm:cxn modelId="{3F4ACFAF-2472-4EB7-83CD-745B89F1F29F}" type="presParOf" srcId="{63DBBD9E-0108-4177-8F40-991DD5D38D3D}" destId="{30CFC799-D5CC-4328-BD33-BC68FAF3475E}" srcOrd="2" destOrd="0" presId="urn:microsoft.com/office/officeart/2005/8/layout/process4"/>
    <dgm:cxn modelId="{6657BE93-E137-4635-9929-419054EE546A}" type="presParOf" srcId="{30CFC799-D5CC-4328-BD33-BC68FAF3475E}" destId="{2486F445-EC23-434A-9358-CCD923588496}" srcOrd="0" destOrd="0" presId="urn:microsoft.com/office/officeart/2005/8/layout/process4"/>
    <dgm:cxn modelId="{EDCDD23E-425E-4A4A-8E47-02D28016D0F9}" type="presParOf" srcId="{78E84A1D-74BB-41D5-8CDF-B3A6FA125264}" destId="{02054DF5-A401-4F46-AF25-E9FB4353FAC1}" srcOrd="3" destOrd="0" presId="urn:microsoft.com/office/officeart/2005/8/layout/process4"/>
    <dgm:cxn modelId="{2CD15FC7-729E-4FBB-82A8-16505D427A17}" type="presParOf" srcId="{78E84A1D-74BB-41D5-8CDF-B3A6FA125264}" destId="{8AF25DFF-35BE-4B22-B98E-5F467AF932F8}" srcOrd="4" destOrd="0" presId="urn:microsoft.com/office/officeart/2005/8/layout/process4"/>
    <dgm:cxn modelId="{D5FA780C-E8BC-42B8-BE4C-261E610B059C}" type="presParOf" srcId="{8AF25DFF-35BE-4B22-B98E-5F467AF932F8}" destId="{95F5DA06-7C5C-44B1-9093-E05B24832A72}" srcOrd="0" destOrd="0" presId="urn:microsoft.com/office/officeart/2005/8/layout/process4"/>
    <dgm:cxn modelId="{21C30662-3373-49E8-B679-B657C7500100}" type="presParOf" srcId="{8AF25DFF-35BE-4B22-B98E-5F467AF932F8}" destId="{0460DABC-6049-44D9-89E8-53D5C8817873}" srcOrd="1" destOrd="0" presId="urn:microsoft.com/office/officeart/2005/8/layout/process4"/>
    <dgm:cxn modelId="{B556F3E1-A1F7-45D3-B595-AB4B2C6ACCC6}" type="presParOf" srcId="{8AF25DFF-35BE-4B22-B98E-5F467AF932F8}" destId="{58E05B3D-9190-44DC-8895-3A6FB17FD8EE}" srcOrd="2" destOrd="0" presId="urn:microsoft.com/office/officeart/2005/8/layout/process4"/>
    <dgm:cxn modelId="{9E1DA4CF-9B7F-430F-84E4-3DEFA1F101A1}" type="presParOf" srcId="{58E05B3D-9190-44DC-8895-3A6FB17FD8EE}" destId="{F5ECF5C8-E84E-4AF1-9D40-61ABE6E5BCBA}" srcOrd="0" destOrd="0" presId="urn:microsoft.com/office/officeart/2005/8/layout/process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8C64E25-D49C-46E9-AC02-B172C272A71B}">
      <dsp:nvSpPr>
        <dsp:cNvPr id="0" name=""/>
        <dsp:cNvSpPr/>
      </dsp:nvSpPr>
      <dsp:spPr>
        <a:xfrm>
          <a:off x="92763" y="4391131"/>
          <a:ext cx="6612837" cy="1476268"/>
        </a:xfrm>
        <a:prstGeom prst="rect">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6248" tIns="206248" rIns="206248" bIns="206248" numCol="1" spcCol="1270" anchor="ctr" anchorCtr="0">
          <a:noAutofit/>
        </a:bodyPr>
        <a:lstStyle/>
        <a:p>
          <a:pPr lvl="0" algn="ctr" defTabSz="1289050">
            <a:lnSpc>
              <a:spcPct val="90000"/>
            </a:lnSpc>
            <a:spcBef>
              <a:spcPct val="0"/>
            </a:spcBef>
            <a:spcAft>
              <a:spcPct val="35000"/>
            </a:spcAft>
          </a:pPr>
          <a:endParaRPr lang="en-US" sz="2900" kern="1200" dirty="0"/>
        </a:p>
      </dsp:txBody>
      <dsp:txXfrm>
        <a:off x="92763" y="4391131"/>
        <a:ext cx="6612837" cy="797184"/>
      </dsp:txXfrm>
    </dsp:sp>
    <dsp:sp modelId="{1EBC37DD-6984-4588-B034-EBC908C0299D}">
      <dsp:nvSpPr>
        <dsp:cNvPr id="0" name=""/>
        <dsp:cNvSpPr/>
      </dsp:nvSpPr>
      <dsp:spPr>
        <a:xfrm>
          <a:off x="76209" y="5327052"/>
          <a:ext cx="6612769" cy="537381"/>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lvl="0" algn="l" defTabSz="711200">
            <a:lnSpc>
              <a:spcPct val="90000"/>
            </a:lnSpc>
            <a:spcBef>
              <a:spcPct val="0"/>
            </a:spcBef>
            <a:spcAft>
              <a:spcPct val="35000"/>
            </a:spcAft>
          </a:pPr>
          <a:r>
            <a:rPr kumimoji="0" lang="en-US" sz="16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Work collaboratively with all school personnel to create a professional learning community</a:t>
          </a:r>
          <a:endParaRPr lang="en-US" sz="1600" kern="1200" dirty="0">
            <a:solidFill>
              <a:schemeClr val="tx1"/>
            </a:solidFill>
            <a:latin typeface="Times New Roman" pitchFamily="18" charset="0"/>
            <a:cs typeface="Times New Roman" pitchFamily="18" charset="0"/>
          </a:endParaRPr>
        </a:p>
      </dsp:txBody>
      <dsp:txXfrm>
        <a:off x="76209" y="5327052"/>
        <a:ext cx="6612769" cy="537381"/>
      </dsp:txXfrm>
    </dsp:sp>
    <dsp:sp modelId="{AA62ACCE-BC71-486D-A67C-41732C6E1193}">
      <dsp:nvSpPr>
        <dsp:cNvPr id="0" name=""/>
        <dsp:cNvSpPr/>
      </dsp:nvSpPr>
      <dsp:spPr>
        <a:xfrm rot="10800000">
          <a:off x="0" y="2304314"/>
          <a:ext cx="6798365" cy="2311314"/>
        </a:xfrm>
        <a:prstGeom prst="upArrowCallou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6248" tIns="206248" rIns="206248" bIns="206248" numCol="1" spcCol="1270" anchor="ctr" anchorCtr="0">
          <a:noAutofit/>
        </a:bodyPr>
        <a:lstStyle/>
        <a:p>
          <a:pPr lvl="0" algn="ctr" defTabSz="1289050">
            <a:lnSpc>
              <a:spcPct val="90000"/>
            </a:lnSpc>
            <a:spcBef>
              <a:spcPct val="0"/>
            </a:spcBef>
            <a:spcAft>
              <a:spcPct val="35000"/>
            </a:spcAft>
          </a:pPr>
          <a:endParaRPr lang="en-US" sz="2900" kern="1200" dirty="0"/>
        </a:p>
      </dsp:txBody>
      <dsp:txXfrm>
        <a:off x="0" y="2304314"/>
        <a:ext cx="6798365" cy="811271"/>
      </dsp:txXfrm>
    </dsp:sp>
    <dsp:sp modelId="{2486F445-EC23-434A-9358-CCD923588496}">
      <dsp:nvSpPr>
        <dsp:cNvPr id="0" name=""/>
        <dsp:cNvSpPr/>
      </dsp:nvSpPr>
      <dsp:spPr>
        <a:xfrm>
          <a:off x="0" y="2704329"/>
          <a:ext cx="6798365" cy="1105672"/>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lvl="0" algn="l" defTabSz="711200">
            <a:lnSpc>
              <a:spcPct val="90000"/>
            </a:lnSpc>
            <a:spcBef>
              <a:spcPct val="0"/>
            </a:spcBef>
            <a:spcAft>
              <a:spcPct val="35000"/>
            </a:spcAft>
          </a:pPr>
          <a:r>
            <a:rPr kumimoji="0" lang="en-US" sz="16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Provides structures for the development of effective professional learning communities aligned with the school improvement plan, focused on results, and characterized by collective responsibility for instructional planning and for 21st century student learning</a:t>
          </a:r>
          <a:endParaRPr lang="en-US" sz="1600" kern="1200" dirty="0">
            <a:solidFill>
              <a:schemeClr val="tx1"/>
            </a:solidFill>
            <a:latin typeface="Times New Roman" pitchFamily="18" charset="0"/>
            <a:cs typeface="Times New Roman" pitchFamily="18" charset="0"/>
          </a:endParaRPr>
        </a:p>
      </dsp:txBody>
      <dsp:txXfrm>
        <a:off x="0" y="2704329"/>
        <a:ext cx="6798365" cy="1105672"/>
      </dsp:txXfrm>
    </dsp:sp>
    <dsp:sp modelId="{0460DABC-6049-44D9-89E8-53D5C8817873}">
      <dsp:nvSpPr>
        <dsp:cNvPr id="0" name=""/>
        <dsp:cNvSpPr/>
      </dsp:nvSpPr>
      <dsp:spPr>
        <a:xfrm rot="10800000">
          <a:off x="0" y="56019"/>
          <a:ext cx="6798365" cy="2133970"/>
        </a:xfrm>
        <a:prstGeom prst="upArrowCallou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192024" rIns="192024" bIns="192024" numCol="1" spcCol="1270" anchor="ctr" anchorCtr="0">
          <a:noAutofit/>
        </a:bodyPr>
        <a:lstStyle/>
        <a:p>
          <a:pPr lvl="0" algn="ctr" defTabSz="1200150">
            <a:lnSpc>
              <a:spcPct val="90000"/>
            </a:lnSpc>
            <a:spcBef>
              <a:spcPct val="0"/>
            </a:spcBef>
            <a:spcAft>
              <a:spcPct val="35000"/>
            </a:spcAft>
          </a:pPr>
          <a:endParaRPr lang="en-US" sz="2700" kern="1200" dirty="0"/>
        </a:p>
      </dsp:txBody>
      <dsp:txXfrm>
        <a:off x="0" y="56019"/>
        <a:ext cx="6798365" cy="749023"/>
      </dsp:txXfrm>
    </dsp:sp>
    <dsp:sp modelId="{F5ECF5C8-E84E-4AF1-9D40-61ABE6E5BCBA}">
      <dsp:nvSpPr>
        <dsp:cNvPr id="0" name=""/>
        <dsp:cNvSpPr/>
      </dsp:nvSpPr>
      <dsp:spPr>
        <a:xfrm>
          <a:off x="0" y="571480"/>
          <a:ext cx="6798365" cy="992521"/>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20320" rIns="113792" bIns="20320" numCol="1" spcCol="1270" anchor="ctr" anchorCtr="0">
          <a:noAutofit/>
        </a:bodyPr>
        <a:lstStyle/>
        <a:p>
          <a:pPr lvl="0" algn="l" defTabSz="711200">
            <a:lnSpc>
              <a:spcPct val="90000"/>
            </a:lnSpc>
            <a:spcBef>
              <a:spcPct val="0"/>
            </a:spcBef>
            <a:spcAft>
              <a:spcPct val="35000"/>
            </a:spcAft>
          </a:pPr>
          <a:r>
            <a:rPr lang="en-US" sz="1600" kern="1200" dirty="0" smtClean="0">
              <a:latin typeface="Times New Roman" pitchFamily="18" charset="0"/>
              <a:cs typeface="Times New Roman" pitchFamily="18" charset="0"/>
            </a:rPr>
            <a:t>Provides for the development of effective professional learning communities aligned with the district strategic plan, focused on results, and characterized by collective responsibility for 21</a:t>
          </a:r>
          <a:r>
            <a:rPr lang="en-US" sz="1600" kern="1200" baseline="30000" dirty="0" smtClean="0">
              <a:latin typeface="Times New Roman" pitchFamily="18" charset="0"/>
              <a:cs typeface="Times New Roman" pitchFamily="18" charset="0"/>
            </a:rPr>
            <a:t>st</a:t>
          </a:r>
          <a:r>
            <a:rPr lang="en-US" sz="1600" kern="1200" dirty="0" smtClean="0">
              <a:latin typeface="Times New Roman" pitchFamily="18" charset="0"/>
              <a:cs typeface="Times New Roman" pitchFamily="18" charset="0"/>
            </a:rPr>
            <a:t> century student learning</a:t>
          </a:r>
          <a:endParaRPr lang="en-US" sz="1600" kern="1200" dirty="0">
            <a:latin typeface="Times New Roman" pitchFamily="18" charset="0"/>
            <a:cs typeface="Times New Roman" pitchFamily="18" charset="0"/>
          </a:endParaRPr>
        </a:p>
      </dsp:txBody>
      <dsp:txXfrm>
        <a:off x="0" y="571480"/>
        <a:ext cx="6798365" cy="992521"/>
      </dsp:txXfrm>
    </dsp:sp>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5138"/>
          </a:xfrm>
          <a:prstGeom prst="rect">
            <a:avLst/>
          </a:prstGeom>
        </p:spPr>
        <p:txBody>
          <a:bodyPr vert="horz" lIns="91440" tIns="45720" rIns="91440" bIns="45720" rtlCol="0"/>
          <a:lstStyle>
            <a:lvl1pPr algn="r">
              <a:defRPr sz="1200"/>
            </a:lvl1pPr>
          </a:lstStyle>
          <a:p>
            <a:fld id="{3D30E240-2F38-48F5-BDBB-9850CDE87A2F}" type="datetimeFigureOut">
              <a:rPr lang="en-US" smtClean="0"/>
              <a:pPr/>
              <a:t>3/17/2011</a:t>
            </a:fld>
            <a:endParaRPr lang="en-US"/>
          </a:p>
        </p:txBody>
      </p:sp>
      <p:sp>
        <p:nvSpPr>
          <p:cNvPr id="4" name="Footer Placeholder 3"/>
          <p:cNvSpPr>
            <a:spLocks noGrp="1"/>
          </p:cNvSpPr>
          <p:nvPr>
            <p:ph type="ftr" sz="quarter" idx="2"/>
          </p:nvPr>
        </p:nvSpPr>
        <p:spPr>
          <a:xfrm>
            <a:off x="0" y="8829675"/>
            <a:ext cx="2971800"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29675"/>
            <a:ext cx="2971800" cy="465138"/>
          </a:xfrm>
          <a:prstGeom prst="rect">
            <a:avLst/>
          </a:prstGeom>
        </p:spPr>
        <p:txBody>
          <a:bodyPr vert="horz" lIns="91440" tIns="45720" rIns="91440" bIns="45720" rtlCol="0" anchor="b"/>
          <a:lstStyle>
            <a:lvl1pPr algn="r">
              <a:defRPr sz="1200"/>
            </a:lvl1pPr>
          </a:lstStyle>
          <a:p>
            <a:fld id="{4E66FB85-1A2E-4984-A115-450AED526CF2}"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648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smtClean="0"/>
            </a:lvl1pPr>
          </a:lstStyle>
          <a:p>
            <a:pPr>
              <a:defRPr/>
            </a:pPr>
            <a:endParaRPr lang="en-US"/>
          </a:p>
        </p:txBody>
      </p:sp>
      <p:sp>
        <p:nvSpPr>
          <p:cNvPr id="5123" name="Rectangle 3"/>
          <p:cNvSpPr>
            <a:spLocks noGrp="1" noChangeArrowheads="1"/>
          </p:cNvSpPr>
          <p:nvPr>
            <p:ph type="dt" idx="1"/>
          </p:nvPr>
        </p:nvSpPr>
        <p:spPr bwMode="auto">
          <a:xfrm>
            <a:off x="3886200" y="0"/>
            <a:ext cx="2971800" cy="4648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smtClean="0"/>
            </a:lvl1pPr>
          </a:lstStyle>
          <a:p>
            <a:pPr>
              <a:defRPr/>
            </a:pPr>
            <a:endParaRPr lang="en-US"/>
          </a:p>
        </p:txBody>
      </p:sp>
      <p:sp>
        <p:nvSpPr>
          <p:cNvPr id="75780" name="Rectangle 4"/>
          <p:cNvSpPr>
            <a:spLocks noGrp="1" noRot="1" noChangeAspect="1" noChangeArrowheads="1" noTextEdit="1"/>
          </p:cNvSpPr>
          <p:nvPr>
            <p:ph type="sldImg" idx="2"/>
          </p:nvPr>
        </p:nvSpPr>
        <p:spPr bwMode="auto">
          <a:xfrm>
            <a:off x="1104900" y="696913"/>
            <a:ext cx="4648200" cy="3486150"/>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914400" y="4415790"/>
            <a:ext cx="5029200" cy="41833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126" name="Rectangle 6"/>
          <p:cNvSpPr>
            <a:spLocks noGrp="1" noChangeArrowheads="1"/>
          </p:cNvSpPr>
          <p:nvPr>
            <p:ph type="ftr" sz="quarter" idx="4"/>
          </p:nvPr>
        </p:nvSpPr>
        <p:spPr bwMode="auto">
          <a:xfrm>
            <a:off x="0" y="8831580"/>
            <a:ext cx="2971800" cy="46482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smtClean="0"/>
            </a:lvl1pPr>
          </a:lstStyle>
          <a:p>
            <a:pPr>
              <a:defRPr/>
            </a:pPr>
            <a:endParaRPr lang="en-US"/>
          </a:p>
        </p:txBody>
      </p:sp>
      <p:sp>
        <p:nvSpPr>
          <p:cNvPr id="5127" name="Rectangle 7"/>
          <p:cNvSpPr>
            <a:spLocks noGrp="1" noChangeArrowheads="1"/>
          </p:cNvSpPr>
          <p:nvPr>
            <p:ph type="sldNum" sz="quarter" idx="5"/>
          </p:nvPr>
        </p:nvSpPr>
        <p:spPr bwMode="auto">
          <a:xfrm>
            <a:off x="3886200" y="8831580"/>
            <a:ext cx="2971800" cy="46482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smtClean="0"/>
            </a:lvl1pPr>
          </a:lstStyle>
          <a:p>
            <a:pPr>
              <a:defRPr/>
            </a:pPr>
            <a:fld id="{A143D413-A068-46FC-AD22-A309920D0ADF}"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ヒラギノ角ゴ Pro W3" pitchFamily="1" charset="-128"/>
        <a:cs typeface="+mn-cs"/>
      </a:defRPr>
    </a:lvl1pPr>
    <a:lvl2pPr marL="457200" algn="l" rtl="0" eaLnBrk="0" fontAlgn="base" hangingPunct="0">
      <a:spcBef>
        <a:spcPct val="30000"/>
      </a:spcBef>
      <a:spcAft>
        <a:spcPct val="0"/>
      </a:spcAft>
      <a:defRPr sz="1200" kern="1200">
        <a:solidFill>
          <a:schemeClr val="tx1"/>
        </a:solidFill>
        <a:latin typeface="Arial" charset="0"/>
        <a:ea typeface="ヒラギノ角ゴ Pro W3" pitchFamily="1"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ヒラギノ角ゴ Pro W3" pitchFamily="1"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ヒラギノ角ゴ Pro W3" pitchFamily="1"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ヒラギノ角ゴ Pro W3" pitchFamily="1"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76803" name="Notes Placeholder 2"/>
          <p:cNvSpPr>
            <a:spLocks noGrp="1"/>
          </p:cNvSpPr>
          <p:nvPr>
            <p:ph type="body" idx="1"/>
          </p:nvPr>
        </p:nvSpPr>
        <p:spPr>
          <a:noFill/>
          <a:ln/>
        </p:spPr>
        <p:txBody>
          <a:bodyPr/>
          <a:lstStyle/>
          <a:p>
            <a:pPr eaLnBrk="1" hangingPunct="1"/>
            <a:r>
              <a:rPr lang="en-US" smtClean="0"/>
              <a:t>This module is intended to offer guidance to district leaders and teachers regarding the implementation of standards at the district level. </a:t>
            </a:r>
          </a:p>
        </p:txBody>
      </p:sp>
      <p:sp>
        <p:nvSpPr>
          <p:cNvPr id="76804" name="Slide Number Placeholder 3"/>
          <p:cNvSpPr>
            <a:spLocks noGrp="1"/>
          </p:cNvSpPr>
          <p:nvPr>
            <p:ph type="sldNum" sz="quarter" idx="5"/>
          </p:nvPr>
        </p:nvSpPr>
        <p:spPr>
          <a:noFill/>
        </p:spPr>
        <p:txBody>
          <a:bodyPr/>
          <a:lstStyle/>
          <a:p>
            <a:fld id="{4E3CF51C-8A63-4830-93DA-A0FF849B1586}" type="slidenum">
              <a:rPr lang="en-US"/>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1"/>
            <a:r>
              <a:rPr lang="en-US" sz="2400" dirty="0" smtClean="0"/>
              <a:t>Representative of teacher &amp; learner community</a:t>
            </a:r>
          </a:p>
          <a:p>
            <a:pPr lvl="1"/>
            <a:r>
              <a:rPr lang="en-US" sz="2400" dirty="0" smtClean="0"/>
              <a:t>Expertise in content, context and/or …</a:t>
            </a:r>
          </a:p>
          <a:p>
            <a:pPr lvl="1"/>
            <a:r>
              <a:rPr lang="en-US" sz="2400" dirty="0" smtClean="0"/>
              <a:t>Available at designated times</a:t>
            </a:r>
          </a:p>
          <a:p>
            <a:pPr lvl="1"/>
            <a:r>
              <a:rPr lang="en-US" sz="2400" dirty="0" smtClean="0"/>
              <a:t>Collaborative and transparent</a:t>
            </a:r>
          </a:p>
          <a:p>
            <a:pPr lvl="1"/>
            <a:r>
              <a:rPr lang="en-US" sz="2400" dirty="0" smtClean="0"/>
              <a:t>Can see the forest (big picture)</a:t>
            </a:r>
          </a:p>
          <a:p>
            <a:endParaRPr lang="en-US" dirty="0"/>
          </a:p>
        </p:txBody>
      </p:sp>
      <p:sp>
        <p:nvSpPr>
          <p:cNvPr id="4" name="Slide Number Placeholder 3"/>
          <p:cNvSpPr>
            <a:spLocks noGrp="1"/>
          </p:cNvSpPr>
          <p:nvPr>
            <p:ph type="sldNum" sz="quarter" idx="10"/>
          </p:nvPr>
        </p:nvSpPr>
        <p:spPr/>
        <p:txBody>
          <a:bodyPr/>
          <a:lstStyle/>
          <a:p>
            <a:pPr>
              <a:defRPr/>
            </a:pPr>
            <a:fld id="{A143D413-A068-46FC-AD22-A309920D0ADF}" type="slidenum">
              <a:rPr lang="en-US" smtClean="0"/>
              <a:pPr>
                <a:defRPr/>
              </a:pPr>
              <a:t>13</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None/>
            </a:pPr>
            <a:r>
              <a:rPr lang="en-US" dirty="0" smtClean="0"/>
              <a:t>(</a:t>
            </a:r>
            <a:r>
              <a:rPr lang="en-US" sz="1200" dirty="0" smtClean="0"/>
              <a:t>These are buttons that when you “push” them, a drop-down menu appears with a list of ideas from Module Two</a:t>
            </a:r>
            <a:r>
              <a:rPr lang="en-US" dirty="0" smtClean="0"/>
              <a:t>)</a:t>
            </a:r>
          </a:p>
          <a:p>
            <a:pPr>
              <a:buNone/>
            </a:pPr>
            <a:endParaRPr lang="en-US" dirty="0" smtClean="0"/>
          </a:p>
          <a:p>
            <a:pPr>
              <a:buNone/>
            </a:pPr>
            <a:r>
              <a:rPr lang="en-US" dirty="0" smtClean="0"/>
              <a:t>What is new, better, different in terms of scope</a:t>
            </a:r>
            <a:r>
              <a:rPr lang="en-US" baseline="0" dirty="0" smtClean="0"/>
              <a:t> and sequence; how may previous (familiar) methods, lessons, units, projects be adapted?</a:t>
            </a:r>
            <a:endParaRPr lang="en-US" dirty="0" smtClean="0"/>
          </a:p>
          <a:p>
            <a:pPr>
              <a:buNone/>
            </a:pPr>
            <a:endParaRPr lang="en-US" dirty="0" smtClean="0"/>
          </a:p>
          <a:p>
            <a:pPr>
              <a:buNone/>
            </a:pPr>
            <a:endParaRPr lang="en-US" dirty="0"/>
          </a:p>
        </p:txBody>
      </p:sp>
      <p:sp>
        <p:nvSpPr>
          <p:cNvPr id="4" name="Slide Number Placeholder 3"/>
          <p:cNvSpPr>
            <a:spLocks noGrp="1"/>
          </p:cNvSpPr>
          <p:nvPr>
            <p:ph type="sldNum" sz="quarter" idx="10"/>
          </p:nvPr>
        </p:nvSpPr>
        <p:spPr/>
        <p:txBody>
          <a:bodyPr/>
          <a:lstStyle/>
          <a:p>
            <a:pPr>
              <a:defRPr/>
            </a:pPr>
            <a:fld id="{A143D413-A068-46FC-AD22-A309920D0ADF}" type="slidenum">
              <a:rPr lang="en-US" smtClean="0"/>
              <a:pPr>
                <a:defRPr/>
              </a:pPr>
              <a:t>16</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457200" indent="-457200">
              <a:buFont typeface="Arial" pitchFamily="34" charset="0"/>
              <a:buNone/>
            </a:pPr>
            <a:endParaRPr lang="en-US" sz="800" b="1" dirty="0" smtClean="0">
              <a:solidFill>
                <a:schemeClr val="tx1"/>
              </a:solidFill>
            </a:endParaRPr>
          </a:p>
          <a:p>
            <a:pPr marL="457200" indent="-457200">
              <a:buFont typeface="Arial" pitchFamily="34" charset="0"/>
              <a:buNone/>
            </a:pPr>
            <a:r>
              <a:rPr lang="en-US" sz="800" b="1" dirty="0" smtClean="0">
                <a:solidFill>
                  <a:schemeClr val="tx1"/>
                </a:solidFill>
              </a:rPr>
              <a:t>Establish  well-crafted, focused, valid, and clear documents to direct teaching</a:t>
            </a:r>
            <a:r>
              <a:rPr lang="en-US" sz="800" dirty="0" smtClean="0"/>
              <a:t>.</a:t>
            </a:r>
          </a:p>
          <a:p>
            <a:pPr marL="457200" indent="-457200">
              <a:buFont typeface="Arial" pitchFamily="34" charset="0"/>
              <a:buNone/>
            </a:pPr>
            <a:endParaRPr lang="en-US" sz="800" dirty="0" smtClean="0"/>
          </a:p>
          <a:p>
            <a:pPr marL="457200" indent="-457200">
              <a:buFont typeface="Arial" pitchFamily="34" charset="0"/>
              <a:buNone/>
            </a:pPr>
            <a:r>
              <a:rPr lang="en-US" sz="800" b="1" dirty="0" smtClean="0">
                <a:solidFill>
                  <a:schemeClr val="tx1"/>
                </a:solidFill>
              </a:rPr>
              <a:t>Align program and instructional resources with the standards and provide student equality and equity</a:t>
            </a:r>
          </a:p>
          <a:p>
            <a:pPr marL="457200" indent="-457200">
              <a:buFont typeface="Arial" pitchFamily="34" charset="0"/>
              <a:buNone/>
            </a:pPr>
            <a:endParaRPr lang="en-US" sz="800" b="1" dirty="0" smtClean="0">
              <a:solidFill>
                <a:schemeClr val="tx1"/>
              </a:solidFill>
            </a:endParaRPr>
          </a:p>
          <a:p>
            <a:pPr marL="457200" indent="-457200">
              <a:buFont typeface="Arial" pitchFamily="34" charset="0"/>
              <a:buNone/>
            </a:pPr>
            <a:r>
              <a:rPr lang="en-US" sz="800" b="1" dirty="0" smtClean="0">
                <a:solidFill>
                  <a:schemeClr val="tx1"/>
                </a:solidFill>
              </a:rPr>
              <a:t>Establish clear expectations for monitoring and accountability</a:t>
            </a:r>
          </a:p>
          <a:p>
            <a:pPr marL="457200" indent="-457200">
              <a:buFont typeface="Arial" pitchFamily="34" charset="0"/>
              <a:buNone/>
            </a:pPr>
            <a:endParaRPr lang="en-US" sz="800" b="1" dirty="0" smtClean="0">
              <a:solidFill>
                <a:schemeClr val="tx1"/>
              </a:solidFill>
            </a:endParaRPr>
          </a:p>
          <a:p>
            <a:pPr marL="457200" indent="-457200">
              <a:buFont typeface="Arial" pitchFamily="34" charset="0"/>
              <a:buNone/>
            </a:pPr>
            <a:r>
              <a:rPr lang="en-US" sz="800" b="1" dirty="0" smtClean="0">
                <a:solidFill>
                  <a:schemeClr val="tx1"/>
                </a:solidFill>
              </a:rPr>
              <a:t>Include effective district and school planning, staff development, and resource allocation, and provide a quality learning environment</a:t>
            </a:r>
          </a:p>
          <a:p>
            <a:endParaRPr lang="en-US" dirty="0"/>
          </a:p>
        </p:txBody>
      </p:sp>
      <p:sp>
        <p:nvSpPr>
          <p:cNvPr id="4" name="Slide Number Placeholder 3"/>
          <p:cNvSpPr>
            <a:spLocks noGrp="1"/>
          </p:cNvSpPr>
          <p:nvPr>
            <p:ph type="sldNum" sz="quarter" idx="10"/>
          </p:nvPr>
        </p:nvSpPr>
        <p:spPr/>
        <p:txBody>
          <a:bodyPr/>
          <a:lstStyle/>
          <a:p>
            <a:pPr>
              <a:defRPr/>
            </a:pPr>
            <a:fld id="{A143D413-A068-46FC-AD22-A309920D0ADF}" type="slidenum">
              <a:rPr lang="en-US" smtClean="0"/>
              <a:pPr>
                <a:defRPr/>
              </a:pPr>
              <a:t>17</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a:ln/>
        </p:spPr>
      </p:sp>
      <p:sp>
        <p:nvSpPr>
          <p:cNvPr id="111619" name="Notes Placeholder 2"/>
          <p:cNvSpPr>
            <a:spLocks noGrp="1"/>
          </p:cNvSpPr>
          <p:nvPr>
            <p:ph type="body" idx="1"/>
          </p:nvPr>
        </p:nvSpPr>
        <p:spPr>
          <a:noFill/>
          <a:ln/>
        </p:spPr>
        <p:txBody>
          <a:bodyPr/>
          <a:lstStyle/>
          <a:p>
            <a:pPr eaLnBrk="1" hangingPunct="1"/>
            <a:r>
              <a:rPr lang="en-US" dirty="0" smtClean="0"/>
              <a:t>These are to possibly be used for criteria for curriculum components.</a:t>
            </a:r>
            <a:endParaRPr lang="en-US" dirty="0" smtClean="0"/>
          </a:p>
        </p:txBody>
      </p:sp>
      <p:sp>
        <p:nvSpPr>
          <p:cNvPr id="111620" name="Slide Number Placeholder 3"/>
          <p:cNvSpPr>
            <a:spLocks noGrp="1"/>
          </p:cNvSpPr>
          <p:nvPr>
            <p:ph type="sldNum" sz="quarter" idx="5"/>
          </p:nvPr>
        </p:nvSpPr>
        <p:spPr>
          <a:noFill/>
        </p:spPr>
        <p:txBody>
          <a:bodyPr/>
          <a:lstStyle/>
          <a:p>
            <a:fld id="{AD147EF6-8BFE-429F-A012-8480698DD555}" type="slidenum">
              <a:rPr lang="en-US"/>
              <a:pPr/>
              <a:t>20</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p:spPr>
        <p:txBody>
          <a:bodyPr/>
          <a:lstStyle/>
          <a:p>
            <a:pPr eaLnBrk="1" hangingPunct="1"/>
            <a:endParaRPr lang="en-US" smtClean="0"/>
          </a:p>
        </p:txBody>
      </p:sp>
      <p:sp>
        <p:nvSpPr>
          <p:cNvPr id="77828" name="Slide Number Placeholder 3"/>
          <p:cNvSpPr>
            <a:spLocks noGrp="1"/>
          </p:cNvSpPr>
          <p:nvPr>
            <p:ph type="sldNum" sz="quarter" idx="5"/>
          </p:nvPr>
        </p:nvSpPr>
        <p:spPr>
          <a:noFill/>
        </p:spPr>
        <p:txBody>
          <a:bodyPr/>
          <a:lstStyle/>
          <a:p>
            <a:fld id="{656CD38E-829A-48B2-A9B4-44FF206815BF}" type="slidenum">
              <a:rPr lang="en-US"/>
              <a:pPr/>
              <a:t>22</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lnSpc>
                <a:spcPct val="150000"/>
              </a:lnSpc>
              <a:buFont typeface="Wingdings 2" pitchFamily="18" charset="2"/>
              <a:buNone/>
            </a:pPr>
            <a:r>
              <a:rPr lang="en-US" sz="1200" dirty="0" smtClean="0">
                <a:latin typeface="Sylfaen" pitchFamily="18" charset="0"/>
              </a:rPr>
              <a:t>These components are defined and ordered for the purpose of providing a structure for a varied and complex task.  </a:t>
            </a:r>
          </a:p>
          <a:p>
            <a:pPr eaLnBrk="1" hangingPunct="1">
              <a:lnSpc>
                <a:spcPct val="150000"/>
              </a:lnSpc>
              <a:buFont typeface="Wingdings 2" pitchFamily="18" charset="2"/>
              <a:buNone/>
            </a:pPr>
            <a:r>
              <a:rPr lang="en-US" sz="1200" dirty="0" smtClean="0">
                <a:latin typeface="Sylfaen" pitchFamily="18" charset="0"/>
              </a:rPr>
              <a:t>   Each is simplified to include research-based concepts to be adapted to a particular context.  Components may be rearranged, expanded, divided or redefined.  </a:t>
            </a:r>
          </a:p>
          <a:p>
            <a:endParaRPr lang="en-US" dirty="0"/>
          </a:p>
        </p:txBody>
      </p:sp>
      <p:sp>
        <p:nvSpPr>
          <p:cNvPr id="4" name="Slide Number Placeholder 3"/>
          <p:cNvSpPr>
            <a:spLocks noGrp="1"/>
          </p:cNvSpPr>
          <p:nvPr>
            <p:ph type="sldNum" sz="quarter" idx="10"/>
          </p:nvPr>
        </p:nvSpPr>
        <p:spPr/>
        <p:txBody>
          <a:bodyPr/>
          <a:lstStyle/>
          <a:p>
            <a:pPr>
              <a:defRPr/>
            </a:pPr>
            <a:fld id="{A143D413-A068-46FC-AD22-A309920D0ADF}" type="slidenum">
              <a:rPr lang="en-US" smtClean="0"/>
              <a:pPr>
                <a:defRPr/>
              </a:pPr>
              <a:t>25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60419" name="Notes Placeholder 2"/>
          <p:cNvSpPr>
            <a:spLocks noGrp="1"/>
          </p:cNvSpPr>
          <p:nvPr>
            <p:ph type="body" idx="1"/>
          </p:nvPr>
        </p:nvSpPr>
        <p:spPr>
          <a:ln/>
        </p:spPr>
        <p:txBody>
          <a:bodyPr/>
          <a:lstStyle/>
          <a:p>
            <a:pPr eaLnBrk="1" hangingPunct="1">
              <a:defRPr/>
            </a:pPr>
            <a:r>
              <a:rPr lang="en-US" dirty="0" smtClean="0">
                <a:solidFill>
                  <a:schemeClr val="tx1">
                    <a:lumMod val="75000"/>
                    <a:lumOff val="25000"/>
                  </a:schemeClr>
                </a:solidFill>
                <a:latin typeface="Sylfaen" pitchFamily="18" charset="0"/>
              </a:rPr>
              <a:t>Local Curriculum Sets the Bar and </a:t>
            </a:r>
            <a:br>
              <a:rPr lang="en-US" dirty="0" smtClean="0">
                <a:solidFill>
                  <a:schemeClr val="tx1">
                    <a:lumMod val="75000"/>
                    <a:lumOff val="25000"/>
                  </a:schemeClr>
                </a:solidFill>
                <a:latin typeface="Sylfaen" pitchFamily="18" charset="0"/>
              </a:rPr>
            </a:br>
            <a:r>
              <a:rPr lang="en-US" dirty="0" smtClean="0">
                <a:solidFill>
                  <a:schemeClr val="tx1">
                    <a:lumMod val="75000"/>
                    <a:lumOff val="25000"/>
                  </a:schemeClr>
                </a:solidFill>
                <a:latin typeface="Sylfaen" pitchFamily="18" charset="0"/>
              </a:rPr>
              <a:t>Identifies for the Community </a:t>
            </a:r>
            <a:br>
              <a:rPr lang="en-US" dirty="0" smtClean="0">
                <a:solidFill>
                  <a:schemeClr val="tx1">
                    <a:lumMod val="75000"/>
                    <a:lumOff val="25000"/>
                  </a:schemeClr>
                </a:solidFill>
                <a:latin typeface="Sylfaen" pitchFamily="18" charset="0"/>
              </a:rPr>
            </a:br>
            <a:r>
              <a:rPr lang="en-US" dirty="0" smtClean="0">
                <a:solidFill>
                  <a:schemeClr val="tx1">
                    <a:lumMod val="75000"/>
                    <a:lumOff val="25000"/>
                  </a:schemeClr>
                </a:solidFill>
                <a:latin typeface="Sylfaen" pitchFamily="18" charset="0"/>
              </a:rPr>
              <a:t>What is Expected of and Provided for </a:t>
            </a:r>
            <a:br>
              <a:rPr lang="en-US" dirty="0" smtClean="0">
                <a:solidFill>
                  <a:schemeClr val="tx1">
                    <a:lumMod val="75000"/>
                    <a:lumOff val="25000"/>
                  </a:schemeClr>
                </a:solidFill>
                <a:latin typeface="Sylfaen" pitchFamily="18" charset="0"/>
              </a:rPr>
            </a:br>
            <a:r>
              <a:rPr lang="en-US" dirty="0" smtClean="0">
                <a:solidFill>
                  <a:schemeClr val="tx1">
                    <a:lumMod val="75000"/>
                    <a:lumOff val="25000"/>
                  </a:schemeClr>
                </a:solidFill>
                <a:latin typeface="Sylfaen" pitchFamily="18" charset="0"/>
              </a:rPr>
              <a:t>Students in That District</a:t>
            </a:r>
            <a:endParaRPr lang="en-US" dirty="0" smtClean="0"/>
          </a:p>
        </p:txBody>
      </p:sp>
      <p:sp>
        <p:nvSpPr>
          <p:cNvPr id="90116" name="Slide Number Placeholder 3"/>
          <p:cNvSpPr>
            <a:spLocks noGrp="1"/>
          </p:cNvSpPr>
          <p:nvPr>
            <p:ph type="sldNum" sz="quarter" idx="5"/>
          </p:nvPr>
        </p:nvSpPr>
        <p:spPr>
          <a:noFill/>
        </p:spPr>
        <p:txBody>
          <a:bodyPr/>
          <a:lstStyle/>
          <a:p>
            <a:fld id="{9F4C8ADF-ED2E-4D4C-ACAD-D5437EC7A02D}" type="slidenum">
              <a:rPr lang="en-US"/>
              <a:pPr/>
              <a:t>27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smtClean="0"/>
              <a:t>How would you pre-assess for this topic?</a:t>
            </a:r>
          </a:p>
          <a:p>
            <a:r>
              <a:rPr lang="en-US" sz="1200" dirty="0" smtClean="0"/>
              <a:t>What activity(</a:t>
            </a:r>
            <a:r>
              <a:rPr lang="en-US" sz="1200" dirty="0" err="1" smtClean="0"/>
              <a:t>ies</a:t>
            </a:r>
            <a:r>
              <a:rPr lang="en-US" sz="1200" dirty="0" smtClean="0"/>
              <a:t>) would you include to develop the topic/concept?</a:t>
            </a:r>
          </a:p>
          <a:p>
            <a:endParaRPr lang="en-US" sz="1200" dirty="0" smtClean="0"/>
          </a:p>
          <a:p>
            <a:r>
              <a:rPr lang="en-US" sz="1200" dirty="0" smtClean="0"/>
              <a:t>Suggestion: These need to be hands-on, practical application to educational practice</a:t>
            </a:r>
            <a:r>
              <a:rPr lang="en-US" sz="1200" baseline="0" dirty="0" smtClean="0"/>
              <a:t> related to this topic/concept</a:t>
            </a:r>
            <a:endParaRPr lang="en-US" sz="1200" dirty="0" smtClean="0"/>
          </a:p>
          <a:p>
            <a:r>
              <a:rPr lang="en-US" sz="1200" dirty="0" smtClean="0"/>
              <a:t>How would you post assess?</a:t>
            </a:r>
          </a:p>
          <a:p>
            <a:endParaRPr lang="en-US" dirty="0"/>
          </a:p>
        </p:txBody>
      </p:sp>
      <p:sp>
        <p:nvSpPr>
          <p:cNvPr id="4" name="Slide Number Placeholder 3"/>
          <p:cNvSpPr>
            <a:spLocks noGrp="1"/>
          </p:cNvSpPr>
          <p:nvPr>
            <p:ph type="sldNum" sz="quarter" idx="10"/>
          </p:nvPr>
        </p:nvSpPr>
        <p:spPr/>
        <p:txBody>
          <a:bodyPr/>
          <a:lstStyle/>
          <a:p>
            <a:pPr>
              <a:defRPr/>
            </a:pPr>
            <a:fld id="{A143D413-A068-46FC-AD22-A309920D0ADF}" type="slidenum">
              <a:rPr lang="en-US" smtClean="0"/>
              <a:pPr>
                <a:defRPr/>
              </a:pPr>
              <a:t>28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eaLnBrk="1" hangingPunct="1">
              <a:defRPr/>
            </a:pPr>
            <a:r>
              <a:rPr lang="en-US" dirty="0" smtClean="0"/>
              <a:t>This slide should be done as a list of steps to full implementation of the curriculum development process.  Still needs to be fleshed out more, but here are the </a:t>
            </a:r>
            <a:r>
              <a:rPr lang="en-US" smtClean="0"/>
              <a:t>initial thoughts.</a:t>
            </a:r>
            <a:endParaRPr lang="en-US" dirty="0" smtClean="0"/>
          </a:p>
          <a:p>
            <a:pPr eaLnBrk="1" hangingPunct="1">
              <a:defRPr/>
            </a:pPr>
            <a:endParaRPr lang="en-US" b="1" dirty="0" smtClean="0">
              <a:effectLst>
                <a:outerShdw blurRad="38100" dist="38100" dir="2700000" algn="tl">
                  <a:srgbClr val="000000">
                    <a:alpha val="43137"/>
                  </a:srgbClr>
                </a:outerShdw>
              </a:effectLst>
            </a:endParaRPr>
          </a:p>
        </p:txBody>
      </p:sp>
      <p:sp>
        <p:nvSpPr>
          <p:cNvPr id="116740" name="Slide Number Placeholder 3"/>
          <p:cNvSpPr>
            <a:spLocks noGrp="1"/>
          </p:cNvSpPr>
          <p:nvPr>
            <p:ph type="sldNum" sz="quarter" idx="5"/>
          </p:nvPr>
        </p:nvSpPr>
        <p:spPr>
          <a:noFill/>
        </p:spPr>
        <p:txBody>
          <a:bodyPr/>
          <a:lstStyle/>
          <a:p>
            <a:fld id="{91D081F3-CC9C-45BD-B6AB-2F17B5F75868}" type="slidenum">
              <a:rPr lang="en-US"/>
              <a:pPr/>
              <a:t>33</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a:ln/>
        </p:spPr>
      </p:sp>
      <p:sp>
        <p:nvSpPr>
          <p:cNvPr id="112643" name="Notes Placeholder 2"/>
          <p:cNvSpPr>
            <a:spLocks noGrp="1"/>
          </p:cNvSpPr>
          <p:nvPr>
            <p:ph type="body" idx="1"/>
          </p:nvPr>
        </p:nvSpPr>
        <p:spPr>
          <a:noFill/>
          <a:ln/>
        </p:spPr>
        <p:txBody>
          <a:bodyPr/>
          <a:lstStyle/>
          <a:p>
            <a:pPr eaLnBrk="1" hangingPunct="1"/>
            <a:r>
              <a:rPr lang="en-US" smtClean="0"/>
              <a:t>This slide is just an extra with information that we may want to use later. What do you think?  </a:t>
            </a:r>
          </a:p>
        </p:txBody>
      </p:sp>
      <p:sp>
        <p:nvSpPr>
          <p:cNvPr id="112644" name="Slide Number Placeholder 3"/>
          <p:cNvSpPr>
            <a:spLocks noGrp="1"/>
          </p:cNvSpPr>
          <p:nvPr>
            <p:ph type="sldNum" sz="quarter" idx="5"/>
          </p:nvPr>
        </p:nvSpPr>
        <p:spPr>
          <a:noFill/>
        </p:spPr>
        <p:txBody>
          <a:bodyPr/>
          <a:lstStyle/>
          <a:p>
            <a:fld id="{BF9DE989-E128-4B14-9981-C85A503D6012}" type="slidenum">
              <a:rPr lang="en-US"/>
              <a:pPr/>
              <a:t>34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 is local curricula?</a:t>
            </a:r>
          </a:p>
          <a:p>
            <a:r>
              <a:rPr lang="en-US" dirty="0" smtClean="0"/>
              <a:t>Who is responsible for developing local curricula?</a:t>
            </a:r>
          </a:p>
          <a:p>
            <a:r>
              <a:rPr lang="en-US" dirty="0" smtClean="0"/>
              <a:t>How is it developed?</a:t>
            </a:r>
          </a:p>
          <a:p>
            <a:endParaRPr lang="en-US" dirty="0"/>
          </a:p>
        </p:txBody>
      </p:sp>
      <p:sp>
        <p:nvSpPr>
          <p:cNvPr id="4" name="Slide Number Placeholder 3"/>
          <p:cNvSpPr>
            <a:spLocks noGrp="1"/>
          </p:cNvSpPr>
          <p:nvPr>
            <p:ph type="sldNum" sz="quarter" idx="10"/>
          </p:nvPr>
        </p:nvSpPr>
        <p:spPr/>
        <p:txBody>
          <a:bodyPr/>
          <a:lstStyle/>
          <a:p>
            <a:pPr>
              <a:defRPr/>
            </a:pPr>
            <a:fld id="{A143D413-A068-46FC-AD22-A309920D0ADF}" type="slidenum">
              <a:rPr lang="en-US" smtClean="0"/>
              <a:pPr>
                <a:defRPr/>
              </a:pPr>
              <a:t>4</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p:spPr>
        <p:txBody>
          <a:bodyPr/>
          <a:lstStyle/>
          <a:p>
            <a:pPr eaLnBrk="1" hangingPunct="1"/>
            <a:r>
              <a:rPr lang="en-US" smtClean="0"/>
              <a:t>Fly in standards image….Turn page…..Emphasize each section in some way</a:t>
            </a:r>
          </a:p>
        </p:txBody>
      </p:sp>
      <p:sp>
        <p:nvSpPr>
          <p:cNvPr id="78852" name="Slide Number Placeholder 3"/>
          <p:cNvSpPr>
            <a:spLocks noGrp="1"/>
          </p:cNvSpPr>
          <p:nvPr>
            <p:ph type="sldNum" sz="quarter" idx="5"/>
          </p:nvPr>
        </p:nvSpPr>
        <p:spPr>
          <a:noFill/>
        </p:spPr>
        <p:txBody>
          <a:bodyPr/>
          <a:lstStyle/>
          <a:p>
            <a:fld id="{F41FAA72-5384-4E21-B014-40FC6B1B423A}" type="slidenum">
              <a:rPr lang="en-US"/>
              <a:pPr/>
              <a:t>35</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eaLnBrk="1" hangingPunct="1">
              <a:defRPr/>
            </a:pPr>
            <a:r>
              <a:rPr lang="en-US" b="1" kern="0" dirty="0" smtClean="0">
                <a:latin typeface="Sylfaen" pitchFamily="18" charset="0"/>
                <a:cs typeface="Times New Roman" pitchFamily="18" charset="0"/>
              </a:rPr>
              <a:t>Teachers in Professional Learning Communities Need Tools and Resources in Order to:</a:t>
            </a:r>
          </a:p>
          <a:p>
            <a:pPr eaLnBrk="1" hangingPunct="1">
              <a:defRPr/>
            </a:pPr>
            <a:r>
              <a:rPr lang="en-US" dirty="0" smtClean="0"/>
              <a:t>Each point “pop out” then slide back into list</a:t>
            </a:r>
            <a:endParaRPr lang="en-US" dirty="0"/>
          </a:p>
        </p:txBody>
      </p:sp>
      <p:sp>
        <p:nvSpPr>
          <p:cNvPr id="89092" name="Slide Number Placeholder 3"/>
          <p:cNvSpPr>
            <a:spLocks noGrp="1"/>
          </p:cNvSpPr>
          <p:nvPr>
            <p:ph type="sldNum" sz="quarter" idx="5"/>
          </p:nvPr>
        </p:nvSpPr>
        <p:spPr>
          <a:noFill/>
        </p:spPr>
        <p:txBody>
          <a:bodyPr/>
          <a:lstStyle/>
          <a:p>
            <a:fld id="{CAD554EB-396A-4857-AFDF-339844F97B43}" type="slidenum">
              <a:rPr lang="en-US"/>
              <a:pPr/>
              <a:t>38</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88067" name="Notes Placeholder 2"/>
          <p:cNvSpPr>
            <a:spLocks noGrp="1"/>
          </p:cNvSpPr>
          <p:nvPr>
            <p:ph type="body" idx="1"/>
          </p:nvPr>
        </p:nvSpPr>
        <p:spPr>
          <a:noFill/>
          <a:ln/>
        </p:spPr>
        <p:txBody>
          <a:bodyPr/>
          <a:lstStyle/>
          <a:p>
            <a:pPr eaLnBrk="1" hangingPunct="1"/>
            <a:r>
              <a:rPr lang="en-US" smtClean="0"/>
              <a:t>Teachers use many resources when preparing instruction</a:t>
            </a:r>
          </a:p>
        </p:txBody>
      </p:sp>
      <p:sp>
        <p:nvSpPr>
          <p:cNvPr id="88068" name="Slide Number Placeholder 3"/>
          <p:cNvSpPr>
            <a:spLocks noGrp="1"/>
          </p:cNvSpPr>
          <p:nvPr>
            <p:ph type="sldNum" sz="quarter" idx="5"/>
          </p:nvPr>
        </p:nvSpPr>
        <p:spPr>
          <a:noFill/>
        </p:spPr>
        <p:txBody>
          <a:bodyPr/>
          <a:lstStyle/>
          <a:p>
            <a:fld id="{B261EBF6-1C2D-4494-9EE6-551E202D4123}" type="slidenum">
              <a:rPr lang="en-US"/>
              <a:pPr/>
              <a:t>39</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p>
            <a:fld id="{03B822A1-EE76-4BFE-82C5-2DAA604510D0}" type="slidenum">
              <a:rPr lang="en-US">
                <a:cs typeface="Arial" charset="0"/>
              </a:rPr>
              <a:pPr/>
              <a:t>41</a:t>
            </a:fld>
            <a:endParaRPr lang="en-US">
              <a:cs typeface="Arial" charset="0"/>
            </a:endParaRPr>
          </a:p>
        </p:txBody>
      </p:sp>
      <p:sp>
        <p:nvSpPr>
          <p:cNvPr id="95235" name="Rectangle 2"/>
          <p:cNvSpPr>
            <a:spLocks noGrp="1" noRot="1" noChangeAspect="1" noChangeArrowheads="1" noTextEdit="1"/>
          </p:cNvSpPr>
          <p:nvPr>
            <p:ph type="sldImg"/>
          </p:nvPr>
        </p:nvSpPr>
        <p:spPr>
          <a:xfrm>
            <a:off x="1108075" y="700088"/>
            <a:ext cx="4643438" cy="3484562"/>
          </a:xfrm>
          <a:ln/>
        </p:spPr>
      </p:sp>
      <p:sp>
        <p:nvSpPr>
          <p:cNvPr id="95236" name="Rectangle 3"/>
          <p:cNvSpPr>
            <a:spLocks noGrp="1" noChangeArrowheads="1"/>
          </p:cNvSpPr>
          <p:nvPr>
            <p:ph type="body" idx="1"/>
          </p:nvPr>
        </p:nvSpPr>
        <p:spPr>
          <a:noFill/>
          <a:ln/>
        </p:spPr>
        <p:txBody>
          <a:bodyPr/>
          <a:lstStyle/>
          <a:p>
            <a:pPr eaLnBrk="1" hangingPunct="1"/>
            <a:r>
              <a:rPr lang="en-US" smtClean="0">
                <a:cs typeface="Arial" charset="0"/>
              </a:rPr>
              <a:t>A focus on student learning through Professional Learning Communities is an aligned expectation of all three levels of the Professional Educator Standards.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p:spPr>
        <p:txBody>
          <a:bodyPr/>
          <a:lstStyle/>
          <a:p>
            <a:pPr eaLnBrk="1" hangingPunct="1"/>
            <a:endParaRPr lang="en-US" smtClean="0"/>
          </a:p>
        </p:txBody>
      </p:sp>
      <p:sp>
        <p:nvSpPr>
          <p:cNvPr id="77828" name="Slide Number Placeholder 3"/>
          <p:cNvSpPr>
            <a:spLocks noGrp="1"/>
          </p:cNvSpPr>
          <p:nvPr>
            <p:ph type="sldNum" sz="quarter" idx="5"/>
          </p:nvPr>
        </p:nvSpPr>
        <p:spPr>
          <a:noFill/>
        </p:spPr>
        <p:txBody>
          <a:bodyPr/>
          <a:lstStyle/>
          <a:p>
            <a:fld id="{656CD38E-829A-48B2-A9B4-44FF206815BF}" type="slidenum">
              <a:rPr lang="en-US"/>
              <a:pPr/>
              <a:t>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A1BC2A96-CF6D-4932-B8D8-3C88B3DB7BCF}" type="slidenum">
              <a:rPr lang="en-US"/>
              <a:pPr/>
              <a:t>6</a:t>
            </a:fld>
            <a:endParaRPr lang="en-US"/>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Some points may need to be emphasized or clarified.</a:t>
            </a:r>
            <a:endParaRPr lang="en-US" dirty="0"/>
          </a:p>
        </p:txBody>
      </p:sp>
      <p:sp>
        <p:nvSpPr>
          <p:cNvPr id="4" name="Slide Number Placeholder 3"/>
          <p:cNvSpPr>
            <a:spLocks noGrp="1"/>
          </p:cNvSpPr>
          <p:nvPr>
            <p:ph type="sldNum" sz="quarter" idx="10"/>
          </p:nvPr>
        </p:nvSpPr>
        <p:spPr/>
        <p:txBody>
          <a:bodyPr/>
          <a:lstStyle/>
          <a:p>
            <a:pPr>
              <a:defRPr/>
            </a:pPr>
            <a:fld id="{A143D413-A068-46FC-AD22-A309920D0ADF}" type="slidenum">
              <a:rPr lang="en-US" smtClean="0"/>
              <a:pPr>
                <a:defRPr/>
              </a:pPr>
              <a:t>7</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457200" indent="-457200"/>
            <a:r>
              <a:rPr lang="en-US" dirty="0" smtClean="0"/>
              <a:t>Local Curricula Should</a:t>
            </a:r>
          </a:p>
          <a:p>
            <a:pPr marL="457200" indent="-457200">
              <a:buFont typeface="Arial" pitchFamily="34" charset="0"/>
              <a:buChar char="•"/>
            </a:pPr>
            <a:r>
              <a:rPr lang="en-US" sz="1200" b="1" dirty="0" smtClean="0">
                <a:solidFill>
                  <a:schemeClr val="tx1"/>
                </a:solidFill>
              </a:rPr>
              <a:t>Establish  well-crafted, focused, valid, and clear documents to direct teaching</a:t>
            </a:r>
            <a:r>
              <a:rPr lang="en-US" sz="1200" dirty="0" smtClean="0"/>
              <a:t>.</a:t>
            </a:r>
          </a:p>
          <a:p>
            <a:pPr marL="457200" indent="-457200">
              <a:buFont typeface="Arial" pitchFamily="34" charset="0"/>
              <a:buChar char="•"/>
            </a:pPr>
            <a:endParaRPr lang="en-US" sz="400" dirty="0" smtClean="0"/>
          </a:p>
          <a:p>
            <a:pPr marL="457200" indent="-457200">
              <a:buFont typeface="Arial" pitchFamily="34" charset="0"/>
              <a:buChar char="•"/>
            </a:pPr>
            <a:r>
              <a:rPr lang="en-US" sz="1200" b="1" dirty="0" smtClean="0">
                <a:solidFill>
                  <a:schemeClr val="tx1"/>
                </a:solidFill>
              </a:rPr>
              <a:t>Align program and instructional resources with the standards and provide student equality and equity</a:t>
            </a:r>
          </a:p>
          <a:p>
            <a:pPr marL="457200" indent="-457200">
              <a:buFont typeface="Arial" pitchFamily="34" charset="0"/>
              <a:buChar char="•"/>
            </a:pPr>
            <a:endParaRPr lang="en-US" sz="400" b="1" dirty="0" smtClean="0">
              <a:solidFill>
                <a:schemeClr val="tx1"/>
              </a:solidFill>
            </a:endParaRPr>
          </a:p>
          <a:p>
            <a:pPr marL="457200" indent="-457200">
              <a:buFont typeface="Arial" pitchFamily="34" charset="0"/>
              <a:buChar char="•"/>
            </a:pPr>
            <a:r>
              <a:rPr lang="en-US" sz="1200" b="1" dirty="0" smtClean="0">
                <a:solidFill>
                  <a:schemeClr val="tx1"/>
                </a:solidFill>
              </a:rPr>
              <a:t>Establish clear expectations for monitoring and accountability</a:t>
            </a:r>
          </a:p>
          <a:p>
            <a:pPr marL="457200" indent="-457200">
              <a:buFont typeface="Arial" pitchFamily="34" charset="0"/>
              <a:buChar char="•"/>
            </a:pPr>
            <a:endParaRPr lang="en-US" sz="400" b="1" dirty="0" smtClean="0">
              <a:solidFill>
                <a:schemeClr val="tx1"/>
              </a:solidFill>
            </a:endParaRPr>
          </a:p>
          <a:p>
            <a:pPr marL="457200" indent="-457200">
              <a:buFont typeface="Arial" pitchFamily="34" charset="0"/>
              <a:buChar char="•"/>
            </a:pPr>
            <a:r>
              <a:rPr lang="en-US" sz="1200" b="1" dirty="0" smtClean="0">
                <a:solidFill>
                  <a:schemeClr val="tx1"/>
                </a:solidFill>
              </a:rPr>
              <a:t>Include effective district and school planning, staff development, and resource allocation, and provide a quality learning environment</a:t>
            </a:r>
          </a:p>
          <a:p>
            <a:pPr>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A143D413-A068-46FC-AD22-A309920D0ADF}" type="slidenum">
              <a:rPr lang="en-US" smtClean="0"/>
              <a:pPr>
                <a:defRPr/>
              </a:pPr>
              <a:t>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43D413-A068-46FC-AD22-A309920D0ADF}" type="slidenum">
              <a:rPr lang="en-US" smtClean="0"/>
              <a:pPr>
                <a:defRPr/>
              </a:pPr>
              <a:t>10</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Instruction is heavily guided by</a:t>
            </a:r>
            <a:r>
              <a:rPr lang="en-US" baseline="0" dirty="0" smtClean="0"/>
              <a:t> the following questions:</a:t>
            </a:r>
          </a:p>
          <a:p>
            <a:pPr>
              <a:lnSpc>
                <a:spcPct val="150000"/>
              </a:lnSpc>
            </a:pPr>
            <a:r>
              <a:rPr lang="en-US" sz="1200" b="1" kern="0" dirty="0" smtClean="0">
                <a:solidFill>
                  <a:srgbClr val="00467A"/>
                </a:solidFill>
                <a:latin typeface="Sylfaen" pitchFamily="18" charset="0"/>
                <a:ea typeface="ヒラギノ角ゴ Pro W3" pitchFamily="1" charset="-128"/>
                <a:cs typeface="Arial" charset="0"/>
              </a:rPr>
              <a:t>What is it we expect students to learn?</a:t>
            </a:r>
            <a:endParaRPr lang="en-US" sz="1200" kern="0" dirty="0" smtClean="0">
              <a:solidFill>
                <a:srgbClr val="00467A"/>
              </a:solidFill>
              <a:latin typeface="Sylfaen" pitchFamily="18" charset="0"/>
              <a:ea typeface="ヒラギノ角ゴ Pro W3" pitchFamily="1" charset="-128"/>
              <a:cs typeface="Arial" charset="0"/>
            </a:endParaRPr>
          </a:p>
          <a:p>
            <a:r>
              <a:rPr lang="en-US" sz="1200" b="1" kern="0" dirty="0" smtClean="0">
                <a:solidFill>
                  <a:srgbClr val="00467A"/>
                </a:solidFill>
                <a:latin typeface="Sylfaen" pitchFamily="18" charset="0"/>
                <a:ea typeface="ヒラギノ角ゴ Pro W3" pitchFamily="1" charset="-128"/>
                <a:cs typeface="Arial" charset="0"/>
              </a:rPr>
              <a:t>How will we know when they have learned it?</a:t>
            </a:r>
            <a:endParaRPr lang="en-US" sz="1200" kern="0" dirty="0" smtClean="0">
              <a:solidFill>
                <a:srgbClr val="00467A"/>
              </a:solidFill>
              <a:latin typeface="Sylfaen" pitchFamily="18" charset="0"/>
              <a:ea typeface="ヒラギノ角ゴ Pro W3" pitchFamily="1" charset="-128"/>
              <a:cs typeface="Arial" charset="0"/>
            </a:endParaRPr>
          </a:p>
          <a:p>
            <a:r>
              <a:rPr lang="en-US" sz="1200" b="1" kern="0" dirty="0" smtClean="0">
                <a:solidFill>
                  <a:srgbClr val="00467A"/>
                </a:solidFill>
                <a:latin typeface="Sylfaen" pitchFamily="18" charset="0"/>
                <a:ea typeface="ヒラギノ角ゴ Pro W3" pitchFamily="1" charset="-128"/>
                <a:cs typeface="Arial" charset="0"/>
              </a:rPr>
              <a:t>How will we respond when they don’t learn it?</a:t>
            </a:r>
          </a:p>
          <a:p>
            <a:r>
              <a:rPr lang="en-US" sz="1200" b="1" kern="0" dirty="0" smtClean="0">
                <a:solidFill>
                  <a:srgbClr val="00467A"/>
                </a:solidFill>
                <a:latin typeface="Sylfaen" pitchFamily="18" charset="0"/>
                <a:ea typeface="ヒラギノ角ゴ Pro W3" pitchFamily="1" charset="-128"/>
                <a:cs typeface="Times New Roman" pitchFamily="18" charset="0"/>
              </a:rPr>
              <a:t>How will we respond when they already know it?</a:t>
            </a:r>
            <a:r>
              <a:rPr lang="en-US" sz="1200" kern="0" dirty="0" smtClean="0">
                <a:solidFill>
                  <a:srgbClr val="00467A"/>
                </a:solidFill>
                <a:latin typeface="Sylfaen" pitchFamily="18" charset="0"/>
                <a:ea typeface="ヒラギノ角ゴ Pro W3" pitchFamily="1" charset="-128"/>
                <a:cs typeface="+mn-cs"/>
              </a:rPr>
              <a:t> </a:t>
            </a:r>
          </a:p>
          <a:p>
            <a:endParaRPr lang="en-US" dirty="0"/>
          </a:p>
        </p:txBody>
      </p:sp>
      <p:sp>
        <p:nvSpPr>
          <p:cNvPr id="4" name="Slide Number Placeholder 3"/>
          <p:cNvSpPr>
            <a:spLocks noGrp="1"/>
          </p:cNvSpPr>
          <p:nvPr>
            <p:ph type="sldNum" sz="quarter" idx="10"/>
          </p:nvPr>
        </p:nvSpPr>
        <p:spPr/>
        <p:txBody>
          <a:bodyPr/>
          <a:lstStyle/>
          <a:p>
            <a:pPr>
              <a:defRPr/>
            </a:pPr>
            <a:fld id="{A143D413-A068-46FC-AD22-A309920D0ADF}" type="slidenum">
              <a:rPr lang="en-US" smtClean="0"/>
              <a:pPr>
                <a:defRPr/>
              </a:pPr>
              <a:t>11</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p:spPr>
        <p:txBody>
          <a:bodyPr/>
          <a:lstStyle/>
          <a:p>
            <a:pPr eaLnBrk="1" hangingPunct="1"/>
            <a:endParaRPr lang="en-US" smtClean="0"/>
          </a:p>
        </p:txBody>
      </p:sp>
      <p:sp>
        <p:nvSpPr>
          <p:cNvPr id="77828" name="Slide Number Placeholder 3"/>
          <p:cNvSpPr>
            <a:spLocks noGrp="1"/>
          </p:cNvSpPr>
          <p:nvPr>
            <p:ph type="sldNum" sz="quarter" idx="5"/>
          </p:nvPr>
        </p:nvSpPr>
        <p:spPr>
          <a:noFill/>
        </p:spPr>
        <p:txBody>
          <a:bodyPr/>
          <a:lstStyle/>
          <a:p>
            <a:fld id="{656CD38E-829A-48B2-A9B4-44FF206815BF}" type="slidenum">
              <a:rPr lang="en-US"/>
              <a:pPr/>
              <a:t>12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1" descr="WhitebackPPTCover3"/>
          <p:cNvPicPr>
            <a:picLocks noChangeAspect="1" noChangeArrowheads="1"/>
          </p:cNvPicPr>
          <p:nvPr userDrawn="1"/>
        </p:nvPicPr>
        <p:blipFill>
          <a:blip r:embed="rId2" cstate="print"/>
          <a:srcRect/>
          <a:stretch>
            <a:fillRect/>
          </a:stretch>
        </p:blipFill>
        <p:spPr bwMode="auto">
          <a:xfrm>
            <a:off x="0" y="-4763"/>
            <a:ext cx="9144000" cy="6865938"/>
          </a:xfrm>
          <a:prstGeom prst="rect">
            <a:avLst/>
          </a:prstGeom>
          <a:noFill/>
          <a:ln w="9525">
            <a:noFill/>
            <a:miter lim="800000"/>
            <a:headEnd/>
            <a:tailEnd/>
          </a:ln>
        </p:spPr>
      </p:pic>
      <p:sp>
        <p:nvSpPr>
          <p:cNvPr id="9218" name="Rectangle 2"/>
          <p:cNvSpPr>
            <a:spLocks noGrp="1" noChangeArrowheads="1"/>
          </p:cNvSpPr>
          <p:nvPr>
            <p:ph type="ctrTitle"/>
          </p:nvPr>
        </p:nvSpPr>
        <p:spPr>
          <a:xfrm>
            <a:off x="685800" y="2286000"/>
            <a:ext cx="7772400" cy="1143000"/>
          </a:xfrm>
        </p:spPr>
        <p:txBody>
          <a:bodyPr/>
          <a:lstStyle>
            <a:lvl1pPr algn="ctr">
              <a:defRPr sz="4000"/>
            </a:lvl1pPr>
          </a:lstStyle>
          <a:p>
            <a:r>
              <a:rPr lang="en-US"/>
              <a:t>Click to edit Master title style</a:t>
            </a:r>
          </a:p>
        </p:txBody>
      </p:sp>
      <p:sp>
        <p:nvSpPr>
          <p:cNvPr id="9219" name="Rectangle 3"/>
          <p:cNvSpPr>
            <a:spLocks noGrp="1" noChangeArrowheads="1"/>
          </p:cNvSpPr>
          <p:nvPr>
            <p:ph type="subTitle" idx="1"/>
          </p:nvPr>
        </p:nvSpPr>
        <p:spPr>
          <a:xfrm>
            <a:off x="1371600" y="3886200"/>
            <a:ext cx="6400800" cy="1752600"/>
          </a:xfrm>
        </p:spPr>
        <p:txBody>
          <a:bodyPr/>
          <a:lstStyle>
            <a:lvl1pPr marL="0" indent="0" algn="ctr">
              <a:buFontTx/>
              <a:buNone/>
              <a:defRPr sz="2800"/>
            </a:lvl1pPr>
          </a:lstStyle>
          <a:p>
            <a:r>
              <a:rPr lang="en-US"/>
              <a:t>Click to edit Master subtitle style</a:t>
            </a:r>
          </a:p>
        </p:txBody>
      </p:sp>
      <p:sp>
        <p:nvSpPr>
          <p:cNvPr id="5" name="Rectangle 4"/>
          <p:cNvSpPr>
            <a:spLocks noGrp="1" noChangeArrowheads="1"/>
          </p:cNvSpPr>
          <p:nvPr>
            <p:ph type="sldNum" sz="quarter" idx="10"/>
          </p:nvPr>
        </p:nvSpPr>
        <p:spPr/>
        <p:txBody>
          <a:bodyPr/>
          <a:lstStyle>
            <a:lvl1pPr>
              <a:defRPr smtClean="0"/>
            </a:lvl1pPr>
          </a:lstStyle>
          <a:p>
            <a:pPr>
              <a:defRPr/>
            </a:pPr>
            <a:fld id="{20C0530C-3563-4006-845D-6AB4C407D1EA}"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smtClean="0"/>
            </a:lvl1pPr>
          </a:lstStyle>
          <a:p>
            <a:pPr>
              <a:defRPr/>
            </a:pPr>
            <a:fld id="{0A0E8437-307E-4879-B5C5-DB46A1A6A8C9}" type="slidenum">
              <a:rPr lang="en-US"/>
              <a:pPr>
                <a:defRPr/>
              </a:pPr>
              <a:t>‹#›</a:t>
            </a:fld>
            <a:endParaRPr lang="en-US">
              <a:solidFill>
                <a:schemeClr val="tx1"/>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304800"/>
            <a:ext cx="19431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304800"/>
            <a:ext cx="56769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smtClean="0"/>
            </a:lvl1pPr>
          </a:lstStyle>
          <a:p>
            <a:pPr>
              <a:defRPr/>
            </a:pPr>
            <a:fld id="{32595477-C737-444A-ADC4-CA76B327941E}" type="slidenum">
              <a:rPr lang="en-US"/>
              <a:pPr>
                <a:defRPr/>
              </a:pPr>
              <a:t>‹#›</a:t>
            </a:fld>
            <a:endParaRPr lang="en-US">
              <a:solidFill>
                <a:schemeClr val="tx1"/>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smtClean="0"/>
            </a:lvl1pPr>
          </a:lstStyle>
          <a:p>
            <a:pPr>
              <a:defRPr/>
            </a:pPr>
            <a:fld id="{788ABFE4-0250-43E2-B98C-DC3314795265}" type="slidenum">
              <a:rPr lang="en-US"/>
              <a:pPr>
                <a:defRPr/>
              </a:pPr>
              <a:t>‹#›</a:t>
            </a:fld>
            <a:endParaRPr lang="en-US">
              <a:solidFill>
                <a:schemeClr val="tx1"/>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smtClean="0"/>
            </a:lvl1pPr>
          </a:lstStyle>
          <a:p>
            <a:pPr>
              <a:defRPr/>
            </a:pPr>
            <a:fld id="{483C055E-D4B9-4C05-90BD-0BDA131B001F}" type="slidenum">
              <a:rPr lang="en-US"/>
              <a:pPr>
                <a:defRPr/>
              </a:pPr>
              <a:t>‹#›</a:t>
            </a:fld>
            <a:endParaRPr lang="en-US">
              <a:solidFill>
                <a:schemeClr val="tx1"/>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6002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38100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smtClean="0"/>
            </a:lvl1pPr>
          </a:lstStyle>
          <a:p>
            <a:pPr>
              <a:defRPr/>
            </a:pPr>
            <a:fld id="{780A4386-875C-47FB-87B5-327CD4482683}" type="slidenum">
              <a:rPr lang="en-US"/>
              <a:pPr>
                <a:defRPr/>
              </a:pPr>
              <a:t>‹#›</a:t>
            </a:fld>
            <a:endParaRPr lang="en-US">
              <a:solidFill>
                <a:schemeClr val="tx1"/>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smtClean="0"/>
            </a:lvl1pPr>
          </a:lstStyle>
          <a:p>
            <a:pPr>
              <a:defRPr/>
            </a:pPr>
            <a:fld id="{BEC78FC7-A3ED-4B4F-989A-F4621EFCF516}" type="slidenum">
              <a:rPr lang="en-US"/>
              <a:pPr>
                <a:defRPr/>
              </a:pPr>
              <a:t>‹#›</a:t>
            </a:fld>
            <a:endParaRPr lang="en-US">
              <a:solidFill>
                <a:schemeClr val="tx1"/>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smtClean="0"/>
            </a:lvl1pPr>
          </a:lstStyle>
          <a:p>
            <a:pPr>
              <a:defRPr/>
            </a:pPr>
            <a:fld id="{20C41453-8B4F-4191-8E98-C7ED951604FD}" type="slidenum">
              <a:rPr lang="en-US"/>
              <a:pPr>
                <a:defRPr/>
              </a:pPr>
              <a:t>‹#›</a:t>
            </a:fld>
            <a:endParaRPr lang="en-US">
              <a:solidFill>
                <a:schemeClr val="tx1"/>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smtClean="0"/>
            </a:lvl1pPr>
          </a:lstStyle>
          <a:p>
            <a:pPr>
              <a:defRPr/>
            </a:pPr>
            <a:fld id="{02DD2B3B-5FEC-4766-9238-1D92F0084FCF}" type="slidenum">
              <a:rPr lang="en-US"/>
              <a:pPr>
                <a:defRPr/>
              </a:pPr>
              <a:t>‹#›</a:t>
            </a:fld>
            <a:endParaRPr lang="en-US">
              <a:solidFill>
                <a:schemeClr val="tx1"/>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smtClean="0"/>
            </a:lvl1pPr>
          </a:lstStyle>
          <a:p>
            <a:pPr>
              <a:defRPr/>
            </a:pPr>
            <a:fld id="{E5A653BB-5419-445C-A0A7-B2B99A7DDD0D}" type="slidenum">
              <a:rPr lang="en-US"/>
              <a:pPr>
                <a:defRPr/>
              </a:pPr>
              <a:t>‹#›</a:t>
            </a:fld>
            <a:endParaRPr lang="en-US">
              <a:solidFill>
                <a:schemeClr val="tx1"/>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smtClean="0"/>
            </a:lvl1pPr>
          </a:lstStyle>
          <a:p>
            <a:pPr>
              <a:defRPr/>
            </a:pPr>
            <a:fld id="{FE075AA4-82BF-4824-A950-E00D524BA166}" type="slidenum">
              <a:rPr lang="en-US"/>
              <a:pPr>
                <a:defRPr/>
              </a:pPr>
              <a:t>‹#›</a:t>
            </a:fld>
            <a:endParaRPr lang="en-US">
              <a:solidFill>
                <a:schemeClr val="tx1"/>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0" descr="WhitebackPPTCover3_3"/>
          <p:cNvPicPr>
            <a:picLocks noChangeAspect="1" noChangeArrowheads="1"/>
          </p:cNvPicPr>
          <p:nvPr userDrawn="1"/>
        </p:nvPicPr>
        <p:blipFill>
          <a:blip r:embed="rId13" cstate="print"/>
          <a:srcRect/>
          <a:stretch>
            <a:fillRect/>
          </a:stretch>
        </p:blipFill>
        <p:spPr bwMode="auto">
          <a:xfrm>
            <a:off x="0" y="1588"/>
            <a:ext cx="9144000" cy="6853237"/>
          </a:xfrm>
          <a:prstGeom prst="rect">
            <a:avLst/>
          </a:prstGeom>
          <a:noFill/>
          <a:ln w="9525">
            <a:noFill/>
            <a:miter lim="800000"/>
            <a:headEnd/>
            <a:tailEnd/>
          </a:ln>
        </p:spPr>
      </p:pic>
      <p:sp>
        <p:nvSpPr>
          <p:cNvPr id="1027" name="Rectangle 2"/>
          <p:cNvSpPr>
            <a:spLocks noGrp="1" noChangeArrowheads="1"/>
          </p:cNvSpPr>
          <p:nvPr>
            <p:ph type="title"/>
          </p:nvPr>
        </p:nvSpPr>
        <p:spPr bwMode="auto">
          <a:xfrm>
            <a:off x="685800" y="304800"/>
            <a:ext cx="7772400" cy="990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Rectangle 3"/>
          <p:cNvSpPr>
            <a:spLocks noGrp="1" noChangeArrowheads="1"/>
          </p:cNvSpPr>
          <p:nvPr>
            <p:ph type="body" idx="1"/>
          </p:nvPr>
        </p:nvSpPr>
        <p:spPr bwMode="auto">
          <a:xfrm>
            <a:off x="685800" y="1600200"/>
            <a:ext cx="7772400" cy="449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smtClean="0">
                <a:solidFill>
                  <a:schemeClr val="folHlink"/>
                </a:solidFill>
              </a:defRPr>
            </a:lvl1pPr>
          </a:lstStyle>
          <a:p>
            <a:pPr>
              <a:defRPr/>
            </a:pPr>
            <a:fld id="{7D7C00E7-6A5D-4FCF-BAE8-F814BC9A2DFD}"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txStyles>
    <p:titleStyle>
      <a:lvl1pPr algn="l" rtl="0" eaLnBrk="0" fontAlgn="base" hangingPunct="0">
        <a:spcBef>
          <a:spcPct val="0"/>
        </a:spcBef>
        <a:spcAft>
          <a:spcPct val="0"/>
        </a:spcAft>
        <a:defRPr sz="3800" b="1">
          <a:solidFill>
            <a:srgbClr val="A2BC36"/>
          </a:solidFill>
          <a:latin typeface="+mj-lt"/>
          <a:ea typeface="+mj-ea"/>
          <a:cs typeface="+mj-cs"/>
        </a:defRPr>
      </a:lvl1pPr>
      <a:lvl2pPr algn="l" rtl="0" eaLnBrk="0" fontAlgn="base" hangingPunct="0">
        <a:spcBef>
          <a:spcPct val="0"/>
        </a:spcBef>
        <a:spcAft>
          <a:spcPct val="0"/>
        </a:spcAft>
        <a:defRPr sz="3800" b="1">
          <a:solidFill>
            <a:srgbClr val="A2BC36"/>
          </a:solidFill>
          <a:latin typeface="Arial" charset="0"/>
          <a:ea typeface="ヒラギノ角ゴ Pro W3" pitchFamily="1" charset="-128"/>
        </a:defRPr>
      </a:lvl2pPr>
      <a:lvl3pPr algn="l" rtl="0" eaLnBrk="0" fontAlgn="base" hangingPunct="0">
        <a:spcBef>
          <a:spcPct val="0"/>
        </a:spcBef>
        <a:spcAft>
          <a:spcPct val="0"/>
        </a:spcAft>
        <a:defRPr sz="3800" b="1">
          <a:solidFill>
            <a:srgbClr val="A2BC36"/>
          </a:solidFill>
          <a:latin typeface="Arial" charset="0"/>
          <a:ea typeface="ヒラギノ角ゴ Pro W3" pitchFamily="1" charset="-128"/>
        </a:defRPr>
      </a:lvl3pPr>
      <a:lvl4pPr algn="l" rtl="0" eaLnBrk="0" fontAlgn="base" hangingPunct="0">
        <a:spcBef>
          <a:spcPct val="0"/>
        </a:spcBef>
        <a:spcAft>
          <a:spcPct val="0"/>
        </a:spcAft>
        <a:defRPr sz="3800" b="1">
          <a:solidFill>
            <a:srgbClr val="A2BC36"/>
          </a:solidFill>
          <a:latin typeface="Arial" charset="0"/>
          <a:ea typeface="ヒラギノ角ゴ Pro W3" pitchFamily="1" charset="-128"/>
        </a:defRPr>
      </a:lvl4pPr>
      <a:lvl5pPr algn="l" rtl="0" eaLnBrk="0" fontAlgn="base" hangingPunct="0">
        <a:spcBef>
          <a:spcPct val="0"/>
        </a:spcBef>
        <a:spcAft>
          <a:spcPct val="0"/>
        </a:spcAft>
        <a:defRPr sz="3800" b="1">
          <a:solidFill>
            <a:srgbClr val="A2BC36"/>
          </a:solidFill>
          <a:latin typeface="Arial" charset="0"/>
          <a:ea typeface="ヒラギノ角ゴ Pro W3" pitchFamily="1" charset="-128"/>
        </a:defRPr>
      </a:lvl5pPr>
      <a:lvl6pPr marL="457200" algn="l" rtl="0" fontAlgn="base">
        <a:spcBef>
          <a:spcPct val="0"/>
        </a:spcBef>
        <a:spcAft>
          <a:spcPct val="0"/>
        </a:spcAft>
        <a:defRPr sz="3800" b="1">
          <a:solidFill>
            <a:srgbClr val="A2BC36"/>
          </a:solidFill>
          <a:latin typeface="Arial" charset="0"/>
          <a:ea typeface="ヒラギノ角ゴ Pro W3" pitchFamily="1" charset="-128"/>
        </a:defRPr>
      </a:lvl6pPr>
      <a:lvl7pPr marL="914400" algn="l" rtl="0" fontAlgn="base">
        <a:spcBef>
          <a:spcPct val="0"/>
        </a:spcBef>
        <a:spcAft>
          <a:spcPct val="0"/>
        </a:spcAft>
        <a:defRPr sz="3800" b="1">
          <a:solidFill>
            <a:srgbClr val="A2BC36"/>
          </a:solidFill>
          <a:latin typeface="Arial" charset="0"/>
          <a:ea typeface="ヒラギノ角ゴ Pro W3" pitchFamily="1" charset="-128"/>
        </a:defRPr>
      </a:lvl7pPr>
      <a:lvl8pPr marL="1371600" algn="l" rtl="0" fontAlgn="base">
        <a:spcBef>
          <a:spcPct val="0"/>
        </a:spcBef>
        <a:spcAft>
          <a:spcPct val="0"/>
        </a:spcAft>
        <a:defRPr sz="3800" b="1">
          <a:solidFill>
            <a:srgbClr val="A2BC36"/>
          </a:solidFill>
          <a:latin typeface="Arial" charset="0"/>
          <a:ea typeface="ヒラギノ角ゴ Pro W3" pitchFamily="1" charset="-128"/>
        </a:defRPr>
      </a:lvl8pPr>
      <a:lvl9pPr marL="1828800" algn="l" rtl="0" fontAlgn="base">
        <a:spcBef>
          <a:spcPct val="0"/>
        </a:spcBef>
        <a:spcAft>
          <a:spcPct val="0"/>
        </a:spcAft>
        <a:defRPr sz="3800" b="1">
          <a:solidFill>
            <a:srgbClr val="A2BC36"/>
          </a:solidFill>
          <a:latin typeface="Arial" charset="0"/>
          <a:ea typeface="ヒラギノ角ゴ Pro W3" pitchFamily="1" charset="-128"/>
        </a:defRPr>
      </a:lvl9pPr>
    </p:titleStyle>
    <p:bodyStyle>
      <a:lvl1pPr marL="342900" indent="-342900" algn="l" rtl="0" eaLnBrk="0" fontAlgn="base" hangingPunct="0">
        <a:spcBef>
          <a:spcPct val="20000"/>
        </a:spcBef>
        <a:spcAft>
          <a:spcPct val="0"/>
        </a:spcAft>
        <a:buChar char="•"/>
        <a:defRPr sz="3000">
          <a:solidFill>
            <a:srgbClr val="0D4376"/>
          </a:solidFill>
          <a:latin typeface="+mn-lt"/>
          <a:ea typeface="+mn-ea"/>
          <a:cs typeface="+mn-cs"/>
        </a:defRPr>
      </a:lvl1pPr>
      <a:lvl2pPr marL="742950" indent="-285750" algn="l" rtl="0" eaLnBrk="0" fontAlgn="base" hangingPunct="0">
        <a:spcBef>
          <a:spcPct val="20000"/>
        </a:spcBef>
        <a:spcAft>
          <a:spcPct val="0"/>
        </a:spcAft>
        <a:buChar char="–"/>
        <a:defRPr sz="2800">
          <a:solidFill>
            <a:srgbClr val="0D4376"/>
          </a:solidFill>
          <a:latin typeface="+mn-lt"/>
          <a:ea typeface="+mn-ea"/>
        </a:defRPr>
      </a:lvl2pPr>
      <a:lvl3pPr marL="1143000" indent="-228600" algn="l" rtl="0" eaLnBrk="0" fontAlgn="base" hangingPunct="0">
        <a:spcBef>
          <a:spcPct val="20000"/>
        </a:spcBef>
        <a:spcAft>
          <a:spcPct val="0"/>
        </a:spcAft>
        <a:buChar char="•"/>
        <a:defRPr sz="2400">
          <a:solidFill>
            <a:srgbClr val="0D4376"/>
          </a:solidFill>
          <a:latin typeface="+mn-lt"/>
          <a:ea typeface="+mn-ea"/>
        </a:defRPr>
      </a:lvl3pPr>
      <a:lvl4pPr marL="1600200" indent="-228600" algn="l" rtl="0" eaLnBrk="0" fontAlgn="base" hangingPunct="0">
        <a:spcBef>
          <a:spcPct val="20000"/>
        </a:spcBef>
        <a:spcAft>
          <a:spcPct val="0"/>
        </a:spcAft>
        <a:buChar char="–"/>
        <a:defRPr sz="2000">
          <a:solidFill>
            <a:srgbClr val="0D4376"/>
          </a:solidFill>
          <a:latin typeface="+mn-lt"/>
          <a:ea typeface="+mn-ea"/>
        </a:defRPr>
      </a:lvl4pPr>
      <a:lvl5pPr marL="2057400" indent="-228600" algn="l" rtl="0" eaLnBrk="0" fontAlgn="base" hangingPunct="0">
        <a:spcBef>
          <a:spcPct val="20000"/>
        </a:spcBef>
        <a:spcAft>
          <a:spcPct val="0"/>
        </a:spcAft>
        <a:buChar char="»"/>
        <a:defRPr sz="2000">
          <a:solidFill>
            <a:srgbClr val="0D4376"/>
          </a:solidFill>
          <a:latin typeface="+mn-lt"/>
          <a:ea typeface="+mn-ea"/>
        </a:defRPr>
      </a:lvl5pPr>
      <a:lvl6pPr marL="2514600" indent="-228600" algn="l" rtl="0" fontAlgn="base">
        <a:spcBef>
          <a:spcPct val="20000"/>
        </a:spcBef>
        <a:spcAft>
          <a:spcPct val="0"/>
        </a:spcAft>
        <a:buChar char="»"/>
        <a:defRPr sz="2000">
          <a:solidFill>
            <a:srgbClr val="0D4376"/>
          </a:solidFill>
          <a:latin typeface="+mn-lt"/>
          <a:ea typeface="+mn-ea"/>
        </a:defRPr>
      </a:lvl6pPr>
      <a:lvl7pPr marL="2971800" indent="-228600" algn="l" rtl="0" fontAlgn="base">
        <a:spcBef>
          <a:spcPct val="20000"/>
        </a:spcBef>
        <a:spcAft>
          <a:spcPct val="0"/>
        </a:spcAft>
        <a:buChar char="»"/>
        <a:defRPr sz="2000">
          <a:solidFill>
            <a:srgbClr val="0D4376"/>
          </a:solidFill>
          <a:latin typeface="+mn-lt"/>
          <a:ea typeface="+mn-ea"/>
        </a:defRPr>
      </a:lvl7pPr>
      <a:lvl8pPr marL="3429000" indent="-228600" algn="l" rtl="0" fontAlgn="base">
        <a:spcBef>
          <a:spcPct val="20000"/>
        </a:spcBef>
        <a:spcAft>
          <a:spcPct val="0"/>
        </a:spcAft>
        <a:buChar char="»"/>
        <a:defRPr sz="2000">
          <a:solidFill>
            <a:srgbClr val="0D4376"/>
          </a:solidFill>
          <a:latin typeface="+mn-lt"/>
          <a:ea typeface="+mn-ea"/>
        </a:defRPr>
      </a:lvl8pPr>
      <a:lvl9pPr marL="3886200" indent="-228600" algn="l" rtl="0" fontAlgn="base">
        <a:spcBef>
          <a:spcPct val="20000"/>
        </a:spcBef>
        <a:spcAft>
          <a:spcPct val="0"/>
        </a:spcAft>
        <a:buChar char="»"/>
        <a:defRPr sz="2000">
          <a:solidFill>
            <a:srgbClr val="0D4376"/>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8" Type="http://schemas.openxmlformats.org/officeDocument/2006/relationships/image" Target="../media/image11.wmf"/><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ctrTitle"/>
          </p:nvPr>
        </p:nvSpPr>
        <p:spPr>
          <a:xfrm>
            <a:off x="685800" y="1447800"/>
            <a:ext cx="7772400" cy="990600"/>
          </a:xfrm>
        </p:spPr>
        <p:txBody>
          <a:bodyPr/>
          <a:lstStyle/>
          <a:p>
            <a:pPr eaLnBrk="1" hangingPunct="1"/>
            <a:r>
              <a:rPr lang="en-US" sz="4800" smtClean="0">
                <a:solidFill>
                  <a:srgbClr val="00467A"/>
                </a:solidFill>
                <a:latin typeface="Sylfaen" pitchFamily="18" charset="0"/>
              </a:rPr>
              <a:t>Designing Local Curriculum</a:t>
            </a:r>
          </a:p>
        </p:txBody>
      </p:sp>
      <p:sp>
        <p:nvSpPr>
          <p:cNvPr id="13315" name="Text Box 10"/>
          <p:cNvSpPr txBox="1">
            <a:spLocks noChangeArrowheads="1"/>
          </p:cNvSpPr>
          <p:nvPr/>
        </p:nvSpPr>
        <p:spPr bwMode="auto">
          <a:xfrm>
            <a:off x="-304800" y="4678363"/>
            <a:ext cx="10058400" cy="1323975"/>
          </a:xfrm>
          <a:prstGeom prst="rect">
            <a:avLst/>
          </a:prstGeom>
          <a:noFill/>
          <a:ln w="12700" cap="sq">
            <a:noFill/>
            <a:miter lim="800000"/>
            <a:headEnd type="none" w="sm" len="sm"/>
            <a:tailEnd type="none" w="sm" len="sm"/>
          </a:ln>
        </p:spPr>
        <p:txBody>
          <a:bodyPr>
            <a:spAutoFit/>
          </a:bodyPr>
          <a:lstStyle/>
          <a:p>
            <a:pPr algn="ctr"/>
            <a:r>
              <a:rPr lang="en-US" sz="4000" b="1" dirty="0" smtClean="0">
                <a:latin typeface="Sylfaen" pitchFamily="18" charset="0"/>
              </a:rPr>
              <a:t> </a:t>
            </a:r>
            <a:endParaRPr lang="en-US" sz="4000" b="1" dirty="0">
              <a:latin typeface="Sylfaen" pitchFamily="18" charset="0"/>
            </a:endParaRPr>
          </a:p>
          <a:p>
            <a:pPr algn="ctr"/>
            <a:r>
              <a:rPr lang="en-US" sz="4000" b="1" dirty="0">
                <a:latin typeface="Sylfaen" pitchFamily="18" charset="0"/>
              </a:rPr>
              <a:t> </a:t>
            </a:r>
          </a:p>
        </p:txBody>
      </p:sp>
      <p:sp>
        <p:nvSpPr>
          <p:cNvPr id="13316" name="Text Box 10"/>
          <p:cNvSpPr txBox="1">
            <a:spLocks noChangeArrowheads="1"/>
          </p:cNvSpPr>
          <p:nvPr/>
        </p:nvSpPr>
        <p:spPr bwMode="auto">
          <a:xfrm>
            <a:off x="838200" y="3025775"/>
            <a:ext cx="7543800" cy="1938992"/>
          </a:xfrm>
          <a:prstGeom prst="rect">
            <a:avLst/>
          </a:prstGeom>
          <a:noFill/>
          <a:ln w="12700" cap="sq">
            <a:noFill/>
            <a:miter lim="800000"/>
            <a:headEnd type="none" w="sm" len="sm"/>
            <a:tailEnd type="none" w="sm" len="sm"/>
          </a:ln>
        </p:spPr>
        <p:txBody>
          <a:bodyPr wrap="square">
            <a:spAutoFit/>
          </a:bodyPr>
          <a:lstStyle/>
          <a:p>
            <a:pPr algn="ctr"/>
            <a:r>
              <a:rPr lang="en-US" sz="4000" dirty="0">
                <a:latin typeface="Sylfaen" pitchFamily="18" charset="0"/>
              </a:rPr>
              <a:t>Module </a:t>
            </a:r>
            <a:r>
              <a:rPr lang="en-US" sz="4000" dirty="0" smtClean="0">
                <a:latin typeface="Sylfaen" pitchFamily="18" charset="0"/>
              </a:rPr>
              <a:t>5</a:t>
            </a:r>
          </a:p>
          <a:p>
            <a:pPr algn="ctr"/>
            <a:endParaRPr lang="en-US" sz="4000" dirty="0" smtClean="0">
              <a:latin typeface="Sylfaen" pitchFamily="18" charset="0"/>
            </a:endParaRPr>
          </a:p>
          <a:p>
            <a:pPr algn="ctr"/>
            <a:endParaRPr lang="en-US" sz="4000" dirty="0">
              <a:latin typeface="Sylfaen" pitchFamily="18" charset="0"/>
            </a:endParaRPr>
          </a:p>
        </p:txBody>
      </p:sp>
    </p:spTree>
    <p:custDataLst>
      <p:tags r:id="rId1"/>
    </p:custData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Local curricula provide</a:t>
            </a:r>
          </a:p>
        </p:txBody>
      </p:sp>
      <p:sp>
        <p:nvSpPr>
          <p:cNvPr id="3" name="Content Placeholder 2"/>
          <p:cNvSpPr>
            <a:spLocks noGrp="1"/>
          </p:cNvSpPr>
          <p:nvPr>
            <p:ph idx="1"/>
          </p:nvPr>
        </p:nvSpPr>
        <p:spPr/>
        <p:txBody>
          <a:bodyPr/>
          <a:lstStyle/>
          <a:p>
            <a:r>
              <a:rPr lang="en-US" dirty="0" smtClean="0"/>
              <a:t>teachers a basis for planning lessons and evaluating students based on standards</a:t>
            </a:r>
          </a:p>
          <a:p>
            <a:pPr>
              <a:buNone/>
            </a:pPr>
            <a:endParaRPr lang="en-US" dirty="0" smtClean="0"/>
          </a:p>
          <a:p>
            <a:r>
              <a:rPr lang="en-US" dirty="0" smtClean="0"/>
              <a:t>administrators and teacher leaders a basis for preparing, coaching and monitoring teachers</a:t>
            </a:r>
          </a:p>
          <a:p>
            <a:pPr lvl="1"/>
            <a:r>
              <a:rPr lang="en-US" sz="2400" dirty="0" smtClean="0"/>
              <a:t>Including, but not limited to course overviews, scope and sequences, curriculum guides, sets of common objectives, (local unpacking)</a:t>
            </a:r>
          </a:p>
          <a:p>
            <a:endParaRPr lang="en-US" dirty="0"/>
          </a:p>
        </p:txBody>
      </p:sp>
      <p:sp>
        <p:nvSpPr>
          <p:cNvPr id="4" name="TextBox 3"/>
          <p:cNvSpPr txBox="1"/>
          <p:nvPr/>
        </p:nvSpPr>
        <p:spPr>
          <a:xfrm>
            <a:off x="5638800" y="6248400"/>
            <a:ext cx="1931939" cy="461665"/>
          </a:xfrm>
          <a:prstGeom prst="rect">
            <a:avLst/>
          </a:prstGeom>
          <a:noFill/>
        </p:spPr>
        <p:txBody>
          <a:bodyPr wrap="none" rtlCol="0">
            <a:spAutoFit/>
          </a:bodyPr>
          <a:lstStyle/>
          <a:p>
            <a:r>
              <a:rPr lang="en-US" dirty="0" smtClean="0"/>
              <a:t>Posner 2004</a:t>
            </a:r>
            <a:endParaRPr lang="en-US" dirty="0"/>
          </a:p>
        </p:txBody>
      </p:sp>
      <p:sp>
        <p:nvSpPr>
          <p:cNvPr id="5" name="TextBox 4"/>
          <p:cNvSpPr txBox="1"/>
          <p:nvPr/>
        </p:nvSpPr>
        <p:spPr>
          <a:xfrm rot="21222402">
            <a:off x="3682953" y="982533"/>
            <a:ext cx="5464958" cy="461665"/>
          </a:xfrm>
          <a:prstGeom prst="rect">
            <a:avLst/>
          </a:prstGeom>
          <a:noFill/>
        </p:spPr>
        <p:txBody>
          <a:bodyPr wrap="none" rtlCol="0">
            <a:spAutoFit/>
          </a:bodyPr>
          <a:lstStyle/>
          <a:p>
            <a:r>
              <a:rPr lang="en-US" dirty="0" smtClean="0">
                <a:solidFill>
                  <a:srgbClr val="FF0000"/>
                </a:solidFill>
                <a:latin typeface="Arial Narrow" pitchFamily="34" charset="0"/>
              </a:rPr>
              <a:t>This helps to validate our previous statements</a:t>
            </a:r>
            <a:endParaRPr lang="en-US" dirty="0">
              <a:solidFill>
                <a:srgbClr val="FF0000"/>
              </a:solidFill>
              <a:latin typeface="Arial Narrow"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457200" y="76200"/>
            <a:ext cx="8229600" cy="1143000"/>
          </a:xfrm>
        </p:spPr>
        <p:txBody>
          <a:bodyPr/>
          <a:lstStyle/>
          <a:p>
            <a:pPr eaLnBrk="1" hangingPunct="1"/>
            <a:r>
              <a:rPr lang="en-US" u="sng" smtClean="0">
                <a:solidFill>
                  <a:srgbClr val="00467A"/>
                </a:solidFill>
                <a:latin typeface="Sylfaen" pitchFamily="18" charset="0"/>
              </a:rPr>
              <a:t>INSTRUCTION</a:t>
            </a:r>
            <a:endParaRPr lang="en-US" sz="1200" smtClean="0">
              <a:latin typeface="Sylfaen" pitchFamily="18" charset="0"/>
            </a:endParaRPr>
          </a:p>
        </p:txBody>
      </p:sp>
      <p:sp>
        <p:nvSpPr>
          <p:cNvPr id="38915" name="Content Placeholder 2"/>
          <p:cNvSpPr>
            <a:spLocks noGrp="1"/>
          </p:cNvSpPr>
          <p:nvPr>
            <p:ph idx="1"/>
          </p:nvPr>
        </p:nvSpPr>
        <p:spPr>
          <a:xfrm>
            <a:off x="457200" y="1219200"/>
            <a:ext cx="8458200" cy="3687763"/>
          </a:xfrm>
        </p:spPr>
        <p:txBody>
          <a:bodyPr/>
          <a:lstStyle/>
          <a:p>
            <a:pPr eaLnBrk="1" hangingPunct="1"/>
            <a:r>
              <a:rPr lang="en-US" sz="2800" smtClean="0">
                <a:solidFill>
                  <a:schemeClr val="tx1"/>
                </a:solidFill>
                <a:latin typeface="Sylfaen" pitchFamily="18" charset="0"/>
              </a:rPr>
              <a:t>Provides learning experiences, aligned with local curriculum expectations, to prepare students to meet the standards set by the state</a:t>
            </a:r>
          </a:p>
          <a:p>
            <a:pPr eaLnBrk="1" hangingPunct="1"/>
            <a:endParaRPr lang="en-US" sz="1000" smtClean="0">
              <a:solidFill>
                <a:schemeClr val="tx1"/>
              </a:solidFill>
              <a:latin typeface="Sylfaen" pitchFamily="18" charset="0"/>
            </a:endParaRPr>
          </a:p>
          <a:p>
            <a:pPr eaLnBrk="1" hangingPunct="1"/>
            <a:r>
              <a:rPr lang="en-US" sz="2800" smtClean="0">
                <a:solidFill>
                  <a:schemeClr val="tx1"/>
                </a:solidFill>
                <a:latin typeface="Sylfaen" pitchFamily="18" charset="0"/>
              </a:rPr>
              <a:t>Instruction includes but is not limited to: </a:t>
            </a:r>
          </a:p>
          <a:p>
            <a:pPr lvl="2" eaLnBrk="1" hangingPunct="1"/>
            <a:r>
              <a:rPr lang="en-US" sz="1600" smtClean="0">
                <a:latin typeface="Sylfaen" pitchFamily="18" charset="0"/>
              </a:rPr>
              <a:t>Essential Learning Outcomes</a:t>
            </a:r>
          </a:p>
          <a:p>
            <a:pPr lvl="2" eaLnBrk="1" hangingPunct="1"/>
            <a:r>
              <a:rPr lang="en-US" sz="1600" smtClean="0">
                <a:latin typeface="Sylfaen" pitchFamily="18" charset="0"/>
              </a:rPr>
              <a:t>Engagement</a:t>
            </a:r>
          </a:p>
          <a:p>
            <a:pPr lvl="2" eaLnBrk="1" hangingPunct="1"/>
            <a:r>
              <a:rPr lang="en-US" sz="1600" smtClean="0">
                <a:latin typeface="Sylfaen" pitchFamily="18" charset="0"/>
              </a:rPr>
              <a:t>Practice</a:t>
            </a:r>
          </a:p>
          <a:p>
            <a:pPr lvl="2" eaLnBrk="1" hangingPunct="1"/>
            <a:r>
              <a:rPr lang="en-US" sz="1600" smtClean="0">
                <a:latin typeface="Sylfaen" pitchFamily="18" charset="0"/>
              </a:rPr>
              <a:t>Feedback</a:t>
            </a:r>
          </a:p>
          <a:p>
            <a:pPr lvl="2" eaLnBrk="1" hangingPunct="1"/>
            <a:r>
              <a:rPr lang="en-US" sz="1600" smtClean="0">
                <a:latin typeface="Sylfaen" pitchFamily="18" charset="0"/>
              </a:rPr>
              <a:t>Redirection/support/extension</a:t>
            </a:r>
          </a:p>
          <a:p>
            <a:pPr lvl="2" eaLnBrk="1" hangingPunct="1"/>
            <a:r>
              <a:rPr lang="en-US" sz="1600" smtClean="0">
                <a:latin typeface="Sylfaen" pitchFamily="18" charset="0"/>
              </a:rPr>
              <a:t>Assessment</a:t>
            </a:r>
          </a:p>
          <a:p>
            <a:pPr lvl="2" eaLnBrk="1" hangingPunct="1">
              <a:spcAft>
                <a:spcPts val="600"/>
              </a:spcAft>
            </a:pPr>
            <a:r>
              <a:rPr lang="en-US" sz="1600" smtClean="0">
                <a:latin typeface="Sylfaen" pitchFamily="18" charset="0"/>
              </a:rPr>
              <a:t>Readjustment to Learning Progression </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10"/>
          <p:cNvSpPr txBox="1">
            <a:spLocks noChangeArrowheads="1"/>
          </p:cNvSpPr>
          <p:nvPr/>
        </p:nvSpPr>
        <p:spPr bwMode="auto">
          <a:xfrm>
            <a:off x="-304800" y="4038600"/>
            <a:ext cx="10058400" cy="646113"/>
          </a:xfrm>
          <a:prstGeom prst="rect">
            <a:avLst/>
          </a:prstGeom>
          <a:noFill/>
          <a:ln w="12700" cap="sq">
            <a:noFill/>
            <a:miter lim="800000"/>
            <a:headEnd type="none" w="sm" len="sm"/>
            <a:tailEnd type="none" w="sm" len="sm"/>
          </a:ln>
        </p:spPr>
        <p:txBody>
          <a:bodyPr>
            <a:spAutoFit/>
          </a:bodyPr>
          <a:lstStyle/>
          <a:p>
            <a:pPr algn="ctr"/>
            <a:r>
              <a:rPr lang="en-US" sz="3600" b="1" dirty="0" smtClean="0">
                <a:latin typeface="Sylfaen" pitchFamily="18" charset="0"/>
              </a:rPr>
              <a:t>Determine </a:t>
            </a:r>
            <a:r>
              <a:rPr lang="en-US" sz="3600" b="1" dirty="0" smtClean="0">
                <a:latin typeface="Sylfaen" pitchFamily="18" charset="0"/>
              </a:rPr>
              <a:t>Focus &amp; Administrator Planning</a:t>
            </a:r>
            <a:endParaRPr lang="en-US" sz="3600" b="1" dirty="0">
              <a:latin typeface="Sylfaen" pitchFamily="18" charset="0"/>
            </a:endParaRPr>
          </a:p>
        </p:txBody>
      </p:sp>
      <p:sp>
        <p:nvSpPr>
          <p:cNvPr id="15363" name="Text Box 10"/>
          <p:cNvSpPr txBox="1">
            <a:spLocks noChangeArrowheads="1"/>
          </p:cNvSpPr>
          <p:nvPr/>
        </p:nvSpPr>
        <p:spPr bwMode="auto">
          <a:xfrm>
            <a:off x="-381000" y="2057400"/>
            <a:ext cx="10058400" cy="1200150"/>
          </a:xfrm>
          <a:prstGeom prst="rect">
            <a:avLst/>
          </a:prstGeom>
          <a:noFill/>
          <a:ln w="12700" cap="sq">
            <a:noFill/>
            <a:miter lim="800000"/>
            <a:headEnd type="none" w="sm" len="sm"/>
            <a:tailEnd type="none" w="sm" len="sm"/>
          </a:ln>
        </p:spPr>
        <p:txBody>
          <a:bodyPr>
            <a:spAutoFit/>
          </a:bodyPr>
          <a:lstStyle/>
          <a:p>
            <a:pPr algn="ctr"/>
            <a:r>
              <a:rPr lang="en-US" sz="7200" dirty="0">
                <a:latin typeface="Sylfaen" pitchFamily="18" charset="0"/>
              </a:rPr>
              <a:t>Part </a:t>
            </a:r>
            <a:r>
              <a:rPr lang="en-US" sz="7200" dirty="0" smtClean="0">
                <a:latin typeface="Sylfaen" pitchFamily="18" charset="0"/>
              </a:rPr>
              <a:t>Two</a:t>
            </a:r>
            <a:endParaRPr lang="en-US" sz="7200" dirty="0">
              <a:latin typeface="Sylfaen" pitchFamily="18" charset="0"/>
            </a:endParaRPr>
          </a:p>
        </p:txBody>
      </p:sp>
    </p:spTree>
    <p:custDataLst>
      <p:tags r:id="rId1"/>
    </p:custData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Role of Design Team</a:t>
            </a:r>
            <a:endParaRPr lang="en-US" dirty="0"/>
          </a:p>
        </p:txBody>
      </p:sp>
      <p:sp>
        <p:nvSpPr>
          <p:cNvPr id="3" name="Content Placeholder 2"/>
          <p:cNvSpPr>
            <a:spLocks noGrp="1"/>
          </p:cNvSpPr>
          <p:nvPr>
            <p:ph idx="1"/>
          </p:nvPr>
        </p:nvSpPr>
        <p:spPr/>
        <p:txBody>
          <a:bodyPr/>
          <a:lstStyle/>
          <a:p>
            <a:r>
              <a:rPr lang="en-US" dirty="0" smtClean="0"/>
              <a:t>Role</a:t>
            </a:r>
          </a:p>
          <a:p>
            <a:r>
              <a:rPr lang="en-US" dirty="0" smtClean="0"/>
              <a:t>Criteria for Team</a:t>
            </a:r>
          </a:p>
          <a:p>
            <a:r>
              <a:rPr lang="en-US" dirty="0" smtClean="0"/>
              <a:t>Selection Process</a:t>
            </a:r>
          </a:p>
          <a:p>
            <a:r>
              <a:rPr lang="en-US" dirty="0" smtClean="0"/>
              <a:t>Expansion as needed</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dirty="0"/>
          </a:p>
        </p:txBody>
      </p:sp>
      <p:pic>
        <p:nvPicPr>
          <p:cNvPr id="4" name="Picture 2" descr="C:\Documents and Settings\jjoslin\Local Settings\Temporary Internet Files\Content.IE5\HVEUXRGO\MC900383606[1].wmf"/>
          <p:cNvPicPr>
            <a:picLocks noGrp="1" noChangeAspect="1" noChangeArrowheads="1"/>
          </p:cNvPicPr>
          <p:nvPr>
            <p:ph idx="1"/>
          </p:nvPr>
        </p:nvPicPr>
        <p:blipFill>
          <a:blip r:embed="rId2" cstate="print"/>
          <a:stretch>
            <a:fillRect/>
          </a:stretch>
        </p:blipFill>
        <p:spPr bwMode="auto">
          <a:xfrm>
            <a:off x="3048000" y="2639864"/>
            <a:ext cx="3352800" cy="2998936"/>
          </a:xfrm>
          <a:prstGeom prst="rect">
            <a:avLst/>
          </a:prstGeom>
          <a:noFill/>
        </p:spPr>
      </p:pic>
      <p:sp>
        <p:nvSpPr>
          <p:cNvPr id="6" name="Rectangle 5"/>
          <p:cNvSpPr/>
          <p:nvPr/>
        </p:nvSpPr>
        <p:spPr>
          <a:xfrm>
            <a:off x="838200" y="1219200"/>
            <a:ext cx="7543800" cy="1200329"/>
          </a:xfrm>
          <a:prstGeom prst="rect">
            <a:avLst/>
          </a:prstGeom>
        </p:spPr>
        <p:txBody>
          <a:bodyPr wrap="square">
            <a:spAutoFit/>
          </a:bodyPr>
          <a:lstStyle/>
          <a:p>
            <a:pPr algn="ctr"/>
            <a:r>
              <a:rPr lang="en-US" sz="3600" dirty="0" smtClean="0"/>
              <a:t>What is the focus of the Design Team’s Work?</a:t>
            </a:r>
            <a:endParaRPr lang="en-US" sz="36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p:txBody>
          <a:bodyPr/>
          <a:lstStyle/>
          <a:p>
            <a:pPr eaLnBrk="1" hangingPunct="1"/>
            <a:r>
              <a:rPr lang="en-US" smtClean="0"/>
              <a:t>Timeframe</a:t>
            </a:r>
          </a:p>
        </p:txBody>
      </p:sp>
      <p:cxnSp>
        <p:nvCxnSpPr>
          <p:cNvPr id="5" name="Straight Connector 4"/>
          <p:cNvCxnSpPr>
            <a:endCxn id="3" idx="3"/>
          </p:cNvCxnSpPr>
          <p:nvPr/>
        </p:nvCxnSpPr>
        <p:spPr>
          <a:xfrm rot="10800000" flipH="1">
            <a:off x="457200" y="3863975"/>
            <a:ext cx="8229600" cy="0"/>
          </a:xfrm>
          <a:prstGeom prst="line">
            <a:avLst/>
          </a:prstGeom>
        </p:spPr>
        <p:style>
          <a:lnRef idx="1">
            <a:schemeClr val="accent1"/>
          </a:lnRef>
          <a:fillRef idx="0">
            <a:schemeClr val="accent1"/>
          </a:fillRef>
          <a:effectRef idx="0">
            <a:schemeClr val="accent1"/>
          </a:effectRef>
          <a:fontRef idx="minor">
            <a:schemeClr val="tx1"/>
          </a:fontRef>
        </p:style>
      </p:cxnSp>
      <p:sp>
        <p:nvSpPr>
          <p:cNvPr id="6" name="Oval 5"/>
          <p:cNvSpPr/>
          <p:nvPr/>
        </p:nvSpPr>
        <p:spPr>
          <a:xfrm>
            <a:off x="228600" y="3657600"/>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7" name="Oval 6"/>
          <p:cNvSpPr/>
          <p:nvPr/>
        </p:nvSpPr>
        <p:spPr>
          <a:xfrm>
            <a:off x="3048000" y="3657600"/>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Oval 7"/>
          <p:cNvSpPr/>
          <p:nvPr/>
        </p:nvSpPr>
        <p:spPr>
          <a:xfrm>
            <a:off x="5867400" y="3657600"/>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Oval 8"/>
          <p:cNvSpPr/>
          <p:nvPr/>
        </p:nvSpPr>
        <p:spPr>
          <a:xfrm>
            <a:off x="8382000" y="3657600"/>
            <a:ext cx="381000" cy="381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8616" name="TextBox 10"/>
          <p:cNvSpPr txBox="1">
            <a:spLocks noChangeArrowheads="1"/>
          </p:cNvSpPr>
          <p:nvPr/>
        </p:nvSpPr>
        <p:spPr bwMode="auto">
          <a:xfrm>
            <a:off x="228600" y="2590800"/>
            <a:ext cx="1219200" cy="830263"/>
          </a:xfrm>
          <a:prstGeom prst="rect">
            <a:avLst/>
          </a:prstGeom>
          <a:noFill/>
          <a:ln w="9525">
            <a:noFill/>
            <a:miter lim="800000"/>
            <a:headEnd/>
            <a:tailEnd/>
          </a:ln>
        </p:spPr>
        <p:txBody>
          <a:bodyPr>
            <a:spAutoFit/>
          </a:bodyPr>
          <a:lstStyle/>
          <a:p>
            <a:r>
              <a:rPr lang="en-US" sz="1600" b="1"/>
              <a:t>2010</a:t>
            </a:r>
          </a:p>
          <a:p>
            <a:r>
              <a:rPr lang="en-US" sz="1600" b="1"/>
              <a:t>Adopt Standards</a:t>
            </a:r>
          </a:p>
        </p:txBody>
      </p:sp>
      <p:sp>
        <p:nvSpPr>
          <p:cNvPr id="68617" name="TextBox 11"/>
          <p:cNvSpPr txBox="1">
            <a:spLocks noChangeArrowheads="1"/>
          </p:cNvSpPr>
          <p:nvPr/>
        </p:nvSpPr>
        <p:spPr bwMode="auto">
          <a:xfrm>
            <a:off x="2362200" y="2819400"/>
            <a:ext cx="1752600" cy="584200"/>
          </a:xfrm>
          <a:prstGeom prst="rect">
            <a:avLst/>
          </a:prstGeom>
          <a:noFill/>
          <a:ln w="9525">
            <a:noFill/>
            <a:miter lim="800000"/>
            <a:headEnd/>
            <a:tailEnd/>
          </a:ln>
        </p:spPr>
        <p:txBody>
          <a:bodyPr>
            <a:spAutoFit/>
          </a:bodyPr>
          <a:lstStyle/>
          <a:p>
            <a:r>
              <a:rPr lang="en-US" sz="1600" b="1"/>
              <a:t>2012-2013</a:t>
            </a:r>
          </a:p>
          <a:p>
            <a:r>
              <a:rPr lang="en-US" sz="1600" b="1"/>
              <a:t>Implementation</a:t>
            </a:r>
          </a:p>
        </p:txBody>
      </p:sp>
      <p:sp>
        <p:nvSpPr>
          <p:cNvPr id="68618" name="TextBox 12"/>
          <p:cNvSpPr txBox="1">
            <a:spLocks noChangeArrowheads="1"/>
          </p:cNvSpPr>
          <p:nvPr/>
        </p:nvSpPr>
        <p:spPr bwMode="auto">
          <a:xfrm>
            <a:off x="4953000" y="2895600"/>
            <a:ext cx="1905000" cy="584200"/>
          </a:xfrm>
          <a:prstGeom prst="rect">
            <a:avLst/>
          </a:prstGeom>
          <a:noFill/>
          <a:ln w="9525">
            <a:noFill/>
            <a:miter lim="800000"/>
            <a:headEnd/>
            <a:tailEnd/>
          </a:ln>
        </p:spPr>
        <p:txBody>
          <a:bodyPr>
            <a:spAutoFit/>
          </a:bodyPr>
          <a:lstStyle/>
          <a:p>
            <a:r>
              <a:rPr lang="en-US" sz="1600" b="1"/>
              <a:t>2012-2013</a:t>
            </a:r>
          </a:p>
          <a:p>
            <a:r>
              <a:rPr lang="en-US" sz="1600" b="1"/>
              <a:t>State Assessment</a:t>
            </a:r>
          </a:p>
        </p:txBody>
      </p:sp>
      <p:sp>
        <p:nvSpPr>
          <p:cNvPr id="68619" name="TextBox 13"/>
          <p:cNvSpPr txBox="1">
            <a:spLocks noChangeArrowheads="1"/>
          </p:cNvSpPr>
          <p:nvPr/>
        </p:nvSpPr>
        <p:spPr bwMode="auto">
          <a:xfrm>
            <a:off x="7391400" y="2895600"/>
            <a:ext cx="1752600" cy="584200"/>
          </a:xfrm>
          <a:prstGeom prst="rect">
            <a:avLst/>
          </a:prstGeom>
          <a:noFill/>
          <a:ln w="9525">
            <a:noFill/>
            <a:miter lim="800000"/>
            <a:headEnd/>
            <a:tailEnd/>
          </a:ln>
        </p:spPr>
        <p:txBody>
          <a:bodyPr>
            <a:spAutoFit/>
          </a:bodyPr>
          <a:lstStyle/>
          <a:p>
            <a:r>
              <a:rPr lang="en-US" sz="1600" b="1"/>
              <a:t>22014-2015</a:t>
            </a:r>
          </a:p>
          <a:p>
            <a:r>
              <a:rPr lang="en-US" sz="1600" b="1"/>
              <a:t>SBAC Assessment</a:t>
            </a:r>
          </a:p>
        </p:txBody>
      </p:sp>
      <p:sp>
        <p:nvSpPr>
          <p:cNvPr id="16" name="Plus 15"/>
          <p:cNvSpPr/>
          <p:nvPr/>
        </p:nvSpPr>
        <p:spPr>
          <a:xfrm>
            <a:off x="3962400" y="2819400"/>
            <a:ext cx="914400" cy="91440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18" name="Straight Connector 17"/>
          <p:cNvCxnSpPr/>
          <p:nvPr/>
        </p:nvCxnSpPr>
        <p:spPr>
          <a:xfrm>
            <a:off x="1066800" y="4343400"/>
            <a:ext cx="14478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1066800" y="5029200"/>
            <a:ext cx="14478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1066800" y="4648200"/>
            <a:ext cx="14478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1066800" y="5410200"/>
            <a:ext cx="1371600" cy="0"/>
          </a:xfrm>
          <a:prstGeom prst="line">
            <a:avLst/>
          </a:prstGeom>
        </p:spPr>
        <p:style>
          <a:lnRef idx="1">
            <a:schemeClr val="accent1"/>
          </a:lnRef>
          <a:fillRef idx="0">
            <a:schemeClr val="accent1"/>
          </a:fillRef>
          <a:effectRef idx="0">
            <a:schemeClr val="accent1"/>
          </a:effectRef>
          <a:fontRef idx="minor">
            <a:schemeClr val="tx1"/>
          </a:fontRef>
        </p:style>
      </p:cxnSp>
      <p:sp>
        <p:nvSpPr>
          <p:cNvPr id="68625" name="TextBox 22"/>
          <p:cNvSpPr txBox="1">
            <a:spLocks noChangeArrowheads="1"/>
          </p:cNvSpPr>
          <p:nvPr/>
        </p:nvSpPr>
        <p:spPr bwMode="auto">
          <a:xfrm>
            <a:off x="1143000" y="4267200"/>
            <a:ext cx="1447800" cy="708025"/>
          </a:xfrm>
          <a:prstGeom prst="rect">
            <a:avLst/>
          </a:prstGeom>
          <a:noFill/>
          <a:ln w="9525">
            <a:noFill/>
            <a:miter lim="800000"/>
            <a:headEnd/>
            <a:tailEnd/>
          </a:ln>
        </p:spPr>
        <p:txBody>
          <a:bodyPr>
            <a:spAutoFit/>
          </a:bodyPr>
          <a:lstStyle/>
          <a:p>
            <a:pPr algn="ctr"/>
            <a:r>
              <a:rPr lang="en-US" sz="2000"/>
              <a:t>Dropdown Menu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Where do </a:t>
            </a:r>
            <a:r>
              <a:rPr lang="en-US" dirty="0" smtClean="0"/>
              <a:t>W</a:t>
            </a:r>
            <a:r>
              <a:rPr lang="en-US" dirty="0" smtClean="0"/>
              <a:t>e Begin?</a:t>
            </a:r>
            <a:br>
              <a:rPr lang="en-US" dirty="0" smtClean="0"/>
            </a:br>
            <a:r>
              <a:rPr lang="en-US" sz="2400" dirty="0" smtClean="0"/>
              <a:t>What do we have to work with?</a:t>
            </a:r>
            <a:endParaRPr lang="en-US" dirty="0"/>
          </a:p>
        </p:txBody>
      </p:sp>
      <p:sp>
        <p:nvSpPr>
          <p:cNvPr id="2050" name="Text Box 2"/>
          <p:cNvSpPr txBox="1">
            <a:spLocks noChangeArrowheads="1"/>
          </p:cNvSpPr>
          <p:nvPr/>
        </p:nvSpPr>
        <p:spPr bwMode="auto">
          <a:xfrm>
            <a:off x="990600" y="2514600"/>
            <a:ext cx="1219200" cy="68580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600" b="0" i="0" u="none" strike="noStrike" cap="none" normalizeH="0" baseline="0" dirty="0" smtClean="0">
                <a:ln>
                  <a:noFill/>
                </a:ln>
                <a:solidFill>
                  <a:schemeClr val="tx1"/>
                </a:solidFill>
                <a:effectLst/>
                <a:latin typeface="Calibri" pitchFamily="34" charset="0"/>
              </a:rPr>
              <a:t>ELA</a:t>
            </a:r>
            <a:endParaRPr kumimoji="0" lang="en-US" sz="1600" b="0" i="0" u="none" strike="noStrike" cap="none" normalizeH="0" baseline="0" dirty="0" smtClean="0">
              <a:ln>
                <a:noFill/>
              </a:ln>
              <a:solidFill>
                <a:schemeClr val="tx1"/>
              </a:solidFill>
              <a:effectLst/>
              <a:latin typeface="Arial" pitchFamily="34" charset="0"/>
            </a:endParaRPr>
          </a:p>
        </p:txBody>
      </p:sp>
      <p:sp>
        <p:nvSpPr>
          <p:cNvPr id="2051" name="Text Box 3"/>
          <p:cNvSpPr txBox="1">
            <a:spLocks noChangeArrowheads="1"/>
          </p:cNvSpPr>
          <p:nvPr/>
        </p:nvSpPr>
        <p:spPr bwMode="auto">
          <a:xfrm>
            <a:off x="2743200" y="2514600"/>
            <a:ext cx="1295400" cy="60960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US" sz="1600" dirty="0" smtClean="0">
                <a:latin typeface="Calibri" pitchFamily="34" charset="0"/>
              </a:rPr>
              <a:t>MATH</a:t>
            </a:r>
            <a:endParaRPr kumimoji="0" lang="en-US" sz="1600" b="0" i="0" u="none" strike="noStrike" cap="none" normalizeH="0" baseline="0" dirty="0" smtClean="0">
              <a:ln>
                <a:noFill/>
              </a:ln>
              <a:solidFill>
                <a:schemeClr val="tx1"/>
              </a:solidFill>
              <a:effectLst/>
              <a:latin typeface="Arial" pitchFamily="34" charset="0"/>
            </a:endParaRPr>
          </a:p>
        </p:txBody>
      </p:sp>
      <p:sp>
        <p:nvSpPr>
          <p:cNvPr id="2052" name="Text Box 4"/>
          <p:cNvSpPr txBox="1">
            <a:spLocks noChangeArrowheads="1"/>
          </p:cNvSpPr>
          <p:nvPr/>
        </p:nvSpPr>
        <p:spPr bwMode="auto">
          <a:xfrm>
            <a:off x="4419600" y="2514600"/>
            <a:ext cx="1219200" cy="60960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US" sz="1600" dirty="0" smtClean="0">
                <a:latin typeface="Calibri" pitchFamily="34" charset="0"/>
              </a:rPr>
              <a:t>SCIENCE</a:t>
            </a:r>
            <a:endParaRPr kumimoji="0" lang="en-US" sz="1600" b="0" i="0" u="none" strike="noStrike" cap="none" normalizeH="0" baseline="0" dirty="0" smtClean="0">
              <a:ln>
                <a:noFill/>
              </a:ln>
              <a:solidFill>
                <a:schemeClr val="tx1"/>
              </a:solidFill>
              <a:effectLst/>
              <a:latin typeface="Arial" pitchFamily="34" charset="0"/>
            </a:endParaRPr>
          </a:p>
        </p:txBody>
      </p:sp>
      <p:sp>
        <p:nvSpPr>
          <p:cNvPr id="2053" name="Text Box 5"/>
          <p:cNvSpPr txBox="1">
            <a:spLocks noChangeArrowheads="1"/>
          </p:cNvSpPr>
          <p:nvPr/>
        </p:nvSpPr>
        <p:spPr bwMode="auto">
          <a:xfrm>
            <a:off x="6248400" y="2514600"/>
            <a:ext cx="1905000" cy="60960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US" sz="1600" dirty="0" smtClean="0">
                <a:latin typeface="Calibri" pitchFamily="34" charset="0"/>
              </a:rPr>
              <a:t>SOCIAL STUDIES</a:t>
            </a:r>
            <a:endParaRPr kumimoji="0" lang="en-US" sz="1600" b="0" i="0" u="none" strike="noStrike" cap="none" normalizeH="0" baseline="0" dirty="0" smtClean="0">
              <a:ln>
                <a:noFill/>
              </a:ln>
              <a:solidFill>
                <a:schemeClr val="tx1"/>
              </a:solidFill>
              <a:effectLst/>
              <a:latin typeface="Arial" pitchFamily="34" charset="0"/>
            </a:endParaRPr>
          </a:p>
        </p:txBody>
      </p:sp>
      <p:sp>
        <p:nvSpPr>
          <p:cNvPr id="2054" name="Text Box 6"/>
          <p:cNvSpPr txBox="1">
            <a:spLocks noChangeArrowheads="1"/>
          </p:cNvSpPr>
          <p:nvPr/>
        </p:nvSpPr>
        <p:spPr bwMode="auto">
          <a:xfrm>
            <a:off x="1014413" y="4191000"/>
            <a:ext cx="1195387" cy="60960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600" b="0" i="0" u="none" strike="noStrike" cap="none" normalizeH="0" baseline="0" dirty="0" smtClean="0">
                <a:ln>
                  <a:noFill/>
                </a:ln>
                <a:solidFill>
                  <a:schemeClr val="tx1"/>
                </a:solidFill>
                <a:effectLst/>
                <a:latin typeface="Calibri" pitchFamily="34" charset="0"/>
              </a:rPr>
              <a:t>ESL</a:t>
            </a:r>
            <a:endParaRPr kumimoji="0" lang="en-US" sz="1600" b="0" i="0" u="none" strike="noStrike" cap="none" normalizeH="0" baseline="0" dirty="0" smtClean="0">
              <a:ln>
                <a:noFill/>
              </a:ln>
              <a:solidFill>
                <a:schemeClr val="tx1"/>
              </a:solidFill>
              <a:effectLst/>
              <a:latin typeface="Arial" pitchFamily="34" charset="0"/>
            </a:endParaRPr>
          </a:p>
        </p:txBody>
      </p:sp>
      <p:sp>
        <p:nvSpPr>
          <p:cNvPr id="2055" name="Text Box 7"/>
          <p:cNvSpPr txBox="1">
            <a:spLocks noChangeArrowheads="1"/>
          </p:cNvSpPr>
          <p:nvPr/>
        </p:nvSpPr>
        <p:spPr bwMode="auto">
          <a:xfrm>
            <a:off x="2743201" y="4191000"/>
            <a:ext cx="1143000" cy="60960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US" sz="1100" dirty="0" smtClean="0">
                <a:latin typeface="Calibri" pitchFamily="34" charset="0"/>
              </a:rPr>
              <a:t> </a:t>
            </a:r>
            <a:r>
              <a:rPr lang="en-US" sz="1600" dirty="0" smtClean="0">
                <a:latin typeface="Calibri" pitchFamily="34" charset="0"/>
              </a:rPr>
              <a:t>ARTS</a:t>
            </a:r>
            <a:endParaRPr kumimoji="0" lang="en-US" sz="1600" b="0" i="0" u="none" strike="noStrike" cap="none" normalizeH="0" baseline="0" dirty="0" smtClean="0">
              <a:ln>
                <a:noFill/>
              </a:ln>
              <a:solidFill>
                <a:schemeClr val="tx1"/>
              </a:solidFill>
              <a:effectLst/>
              <a:latin typeface="Arial" pitchFamily="34" charset="0"/>
            </a:endParaRPr>
          </a:p>
        </p:txBody>
      </p:sp>
      <p:sp>
        <p:nvSpPr>
          <p:cNvPr id="2056" name="Text Box 8"/>
          <p:cNvSpPr txBox="1">
            <a:spLocks noChangeArrowheads="1"/>
          </p:cNvSpPr>
          <p:nvPr/>
        </p:nvSpPr>
        <p:spPr bwMode="auto">
          <a:xfrm>
            <a:off x="4419600" y="4191000"/>
            <a:ext cx="1219200" cy="60960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US" sz="1600" dirty="0" smtClean="0">
                <a:latin typeface="Calibri" pitchFamily="34" charset="0"/>
              </a:rPr>
              <a:t>Modern Languages</a:t>
            </a:r>
            <a:endParaRPr kumimoji="0" lang="en-US" sz="1600" b="0" i="0" u="none" strike="noStrike" cap="none" normalizeH="0" baseline="0" dirty="0" smtClean="0">
              <a:ln>
                <a:noFill/>
              </a:ln>
              <a:solidFill>
                <a:schemeClr val="tx1"/>
              </a:solidFill>
              <a:effectLst/>
              <a:latin typeface="Arial" pitchFamily="34" charset="0"/>
            </a:endParaRPr>
          </a:p>
        </p:txBody>
      </p:sp>
      <p:sp>
        <p:nvSpPr>
          <p:cNvPr id="11" name="Title 1"/>
          <p:cNvSpPr txBox="1">
            <a:spLocks/>
          </p:cNvSpPr>
          <p:nvPr/>
        </p:nvSpPr>
        <p:spPr bwMode="auto">
          <a:xfrm rot="20405373">
            <a:off x="850782" y="2970243"/>
            <a:ext cx="7772400" cy="990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i="1" u="sng" strike="noStrike" kern="0" cap="none" spc="0" normalizeH="0" baseline="0" noProof="0" dirty="0" smtClean="0">
                <a:ln>
                  <a:noFill/>
                </a:ln>
                <a:solidFill>
                  <a:srgbClr val="FF0000"/>
                </a:solidFill>
                <a:effectLst/>
                <a:uLnTx/>
                <a:uFillTx/>
                <a:latin typeface="+mj-lt"/>
                <a:ea typeface="+mj-ea"/>
                <a:cs typeface="+mj-cs"/>
              </a:rPr>
              <a:t>Need overview activity that relates to our module</a:t>
            </a:r>
            <a:endParaRPr kumimoji="0" lang="en-US" i="1" u="sng" strike="noStrike" kern="0" cap="none" spc="0" normalizeH="0" baseline="0" noProof="0" dirty="0">
              <a:ln>
                <a:noFill/>
              </a:ln>
              <a:solidFill>
                <a:srgbClr val="FF0000"/>
              </a:solidFill>
              <a:effectLst/>
              <a:uLnTx/>
              <a:uFillTx/>
              <a:latin typeface="+mj-lt"/>
              <a:ea typeface="+mj-ea"/>
              <a:cs typeface="+mj-c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Review </a:t>
            </a:r>
            <a:r>
              <a:rPr lang="en-US" dirty="0" smtClean="0"/>
              <a:t>d</a:t>
            </a:r>
            <a:r>
              <a:rPr lang="en-US" dirty="0" smtClean="0"/>
              <a:t>ata/align with existing priorities, plans, and goals </a:t>
            </a:r>
            <a:endParaRPr lang="en-US" dirty="0"/>
          </a:p>
        </p:txBody>
      </p:sp>
      <p:sp>
        <p:nvSpPr>
          <p:cNvPr id="3" name="Content Placeholder 2"/>
          <p:cNvSpPr>
            <a:spLocks noGrp="1"/>
          </p:cNvSpPr>
          <p:nvPr>
            <p:ph idx="1"/>
          </p:nvPr>
        </p:nvSpPr>
        <p:spPr/>
        <p:txBody>
          <a:bodyPr/>
          <a:lstStyle/>
          <a:p>
            <a:r>
              <a:rPr lang="en-US" dirty="0" smtClean="0"/>
              <a:t>School Improvement Plan Goals</a:t>
            </a:r>
          </a:p>
          <a:p>
            <a:r>
              <a:rPr lang="en-US" dirty="0" smtClean="0"/>
              <a:t>RttT Plan Goals</a:t>
            </a:r>
          </a:p>
          <a:p>
            <a:r>
              <a:rPr lang="en-US" dirty="0" smtClean="0"/>
              <a:t>Outcomes of Priority Initiatives</a:t>
            </a:r>
          </a:p>
          <a:p>
            <a:r>
              <a:rPr lang="en-US" dirty="0" smtClean="0"/>
              <a:t>Process to Grow Teacher Leaders</a:t>
            </a:r>
          </a:p>
          <a:p>
            <a:r>
              <a:rPr lang="en-US" dirty="0" smtClean="0"/>
              <a:t>Characteristics of teachers and learners</a:t>
            </a:r>
          </a:p>
          <a:p>
            <a:r>
              <a:rPr lang="en-US" dirty="0" smtClean="0"/>
              <a:t>Effectiveness of PD</a:t>
            </a:r>
          </a:p>
          <a:p>
            <a:r>
              <a:rPr lang="en-US" dirty="0" smtClean="0"/>
              <a:t>Available funds</a:t>
            </a:r>
          </a:p>
          <a:p>
            <a:pPr>
              <a:buNone/>
            </a:pPr>
            <a:endParaRPr lang="en-US" dirty="0"/>
          </a:p>
        </p:txBody>
      </p:sp>
      <p:sp>
        <p:nvSpPr>
          <p:cNvPr id="4" name="Title 1"/>
          <p:cNvSpPr txBox="1">
            <a:spLocks/>
          </p:cNvSpPr>
          <p:nvPr/>
        </p:nvSpPr>
        <p:spPr bwMode="auto">
          <a:xfrm rot="20678540">
            <a:off x="3293519" y="4715944"/>
            <a:ext cx="6399471" cy="990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i="1" u="sng" strike="noStrike" kern="0" cap="none" spc="0" normalizeH="0" baseline="0" noProof="0" dirty="0" smtClean="0">
                <a:ln>
                  <a:noFill/>
                </a:ln>
                <a:solidFill>
                  <a:srgbClr val="FF0000"/>
                </a:solidFill>
                <a:effectLst/>
                <a:uLnTx/>
                <a:uFillTx/>
                <a:latin typeface="+mj-lt"/>
                <a:ea typeface="+mj-ea"/>
                <a:cs typeface="+mj-cs"/>
              </a:rPr>
              <a:t>Need specific activity that demonstrates a broad definition of data</a:t>
            </a:r>
            <a:r>
              <a:rPr kumimoji="0" lang="en-US" i="1" u="sng" strike="noStrike" kern="0" cap="none" spc="0" normalizeH="0" noProof="0" dirty="0" smtClean="0">
                <a:ln>
                  <a:noFill/>
                </a:ln>
                <a:solidFill>
                  <a:srgbClr val="FF0000"/>
                </a:solidFill>
                <a:effectLst/>
                <a:uLnTx/>
                <a:uFillTx/>
                <a:latin typeface="+mj-lt"/>
                <a:ea typeface="+mj-ea"/>
                <a:cs typeface="+mj-cs"/>
              </a:rPr>
              <a:t> and relevance to participant</a:t>
            </a:r>
            <a:endParaRPr kumimoji="0" lang="en-US" i="1" u="sng" strike="noStrike" kern="0" cap="none" spc="0" normalizeH="0" baseline="0" noProof="0" dirty="0">
              <a:ln>
                <a:noFill/>
              </a:ln>
              <a:solidFill>
                <a:srgbClr val="FF0000"/>
              </a:solidFill>
              <a:effectLst/>
              <a:uLnTx/>
              <a:uFillTx/>
              <a:latin typeface="+mj-lt"/>
              <a:ea typeface="+mj-ea"/>
              <a:cs typeface="+mj-c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p:txBody>
          <a:bodyPr/>
          <a:lstStyle/>
          <a:p>
            <a:pPr eaLnBrk="1" hangingPunct="1"/>
            <a:r>
              <a:rPr lang="en-US" sz="3200" smtClean="0"/>
              <a:t>What does your data tell you?</a:t>
            </a:r>
          </a:p>
        </p:txBody>
      </p:sp>
      <p:sp>
        <p:nvSpPr>
          <p:cNvPr id="69635" name="Content Placeholder 2"/>
          <p:cNvSpPr>
            <a:spLocks noGrp="1"/>
          </p:cNvSpPr>
          <p:nvPr>
            <p:ph idx="1"/>
          </p:nvPr>
        </p:nvSpPr>
        <p:spPr/>
        <p:txBody>
          <a:bodyPr/>
          <a:lstStyle/>
          <a:p>
            <a:pPr eaLnBrk="1" hangingPunct="1">
              <a:buFontTx/>
              <a:buNone/>
            </a:pPr>
            <a:r>
              <a:rPr lang="en-US" sz="2800" i="1" smtClean="0"/>
              <a:t>(List with icons various sources of data to consider and include the readiness chart from earlier……)</a:t>
            </a:r>
          </a:p>
          <a:p>
            <a:pPr eaLnBrk="1" hangingPunct="1">
              <a:buFontTx/>
              <a:buNone/>
            </a:pPr>
            <a:endParaRPr lang="en-US" smtClean="0"/>
          </a:p>
          <a:p>
            <a:pPr eaLnBrk="1" hangingPunct="1">
              <a:buFontTx/>
              <a:buNone/>
            </a:pPr>
            <a:endParaRPr lang="en-US" smtClean="0"/>
          </a:p>
          <a:p>
            <a:pPr algn="ctr" eaLnBrk="1" hangingPunct="1">
              <a:buFontTx/>
              <a:buNone/>
            </a:pPr>
            <a:r>
              <a:rPr lang="en-US" b="1" smtClean="0"/>
              <a:t>What do your instructional leaders (other stakeholders) say?</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Activity – Prioritize</a:t>
            </a:r>
            <a:endParaRPr lang="en-US" dirty="0"/>
          </a:p>
        </p:txBody>
      </p:sp>
      <p:sp>
        <p:nvSpPr>
          <p:cNvPr id="3" name="Content Placeholder 2"/>
          <p:cNvSpPr>
            <a:spLocks noGrp="1"/>
          </p:cNvSpPr>
          <p:nvPr>
            <p:ph idx="1"/>
          </p:nvPr>
        </p:nvSpPr>
        <p:spPr/>
        <p:txBody>
          <a:bodyPr/>
          <a:lstStyle/>
          <a:p>
            <a:r>
              <a:rPr lang="en-US" dirty="0" smtClean="0"/>
              <a:t>Data?  Timeline?</a:t>
            </a:r>
            <a:endParaRPr lang="en-US" dirty="0"/>
          </a:p>
        </p:txBody>
      </p:sp>
      <p:pic>
        <p:nvPicPr>
          <p:cNvPr id="7" name="Picture 7" descr="C:\Documents and Settings\jjoslin\Local Settings\Temporary Internet Files\Content.IE5\063YD978\MC900366106[1].wmf"/>
          <p:cNvPicPr>
            <a:picLocks noChangeAspect="1" noChangeArrowheads="1"/>
          </p:cNvPicPr>
          <p:nvPr/>
        </p:nvPicPr>
        <p:blipFill>
          <a:blip r:embed="rId2" cstate="print"/>
          <a:srcRect/>
          <a:stretch>
            <a:fillRect/>
          </a:stretch>
        </p:blipFill>
        <p:spPr bwMode="auto">
          <a:xfrm>
            <a:off x="3276600" y="2667000"/>
            <a:ext cx="2514600" cy="2695575"/>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a:t>
            </a:r>
            <a:endParaRPr lang="en-US" dirty="0"/>
          </a:p>
        </p:txBody>
      </p:sp>
      <p:sp>
        <p:nvSpPr>
          <p:cNvPr id="3" name="Content Placeholder 2"/>
          <p:cNvSpPr>
            <a:spLocks noGrp="1"/>
          </p:cNvSpPr>
          <p:nvPr>
            <p:ph idx="1"/>
          </p:nvPr>
        </p:nvSpPr>
        <p:spPr/>
        <p:txBody>
          <a:bodyPr/>
          <a:lstStyle/>
          <a:p>
            <a:r>
              <a:rPr lang="en-US" dirty="0" smtClean="0">
                <a:latin typeface="Sylfaen" pitchFamily="18" charset="0"/>
              </a:rPr>
              <a:t>To assist district leadership facilitate the development of local curricula</a:t>
            </a: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hangingPunct="1">
              <a:defRPr/>
            </a:pPr>
            <a:r>
              <a:rPr lang="en-US" dirty="0" smtClean="0"/>
              <a:t>Effective Curricular Resources and Tools Provide </a:t>
            </a:r>
            <a:endParaRPr lang="en-US" dirty="0"/>
          </a:p>
        </p:txBody>
      </p:sp>
      <p:sp>
        <p:nvSpPr>
          <p:cNvPr id="65539" name="TextBox 2"/>
          <p:cNvSpPr txBox="1">
            <a:spLocks noChangeArrowheads="1"/>
          </p:cNvSpPr>
          <p:nvPr/>
        </p:nvSpPr>
        <p:spPr bwMode="auto">
          <a:xfrm>
            <a:off x="457200" y="1828800"/>
            <a:ext cx="8229600" cy="4340225"/>
          </a:xfrm>
          <a:prstGeom prst="rect">
            <a:avLst/>
          </a:prstGeom>
          <a:noFill/>
          <a:ln w="9525">
            <a:noFill/>
            <a:miter lim="800000"/>
            <a:headEnd/>
            <a:tailEnd/>
          </a:ln>
        </p:spPr>
        <p:txBody>
          <a:bodyPr>
            <a:spAutoFit/>
          </a:bodyPr>
          <a:lstStyle/>
          <a:p>
            <a:r>
              <a:rPr lang="en-US" sz="1800"/>
              <a:t>1. Some clues about the </a:t>
            </a:r>
            <a:r>
              <a:rPr lang="en-US" sz="1800" i="1"/>
              <a:t>problem</a:t>
            </a:r>
            <a:r>
              <a:rPr lang="en-US" sz="1800"/>
              <a:t> to which the curriculum was responding and the kinds of </a:t>
            </a:r>
            <a:r>
              <a:rPr lang="en-US" sz="1800" i="1"/>
              <a:t>experts</a:t>
            </a:r>
            <a:r>
              <a:rPr lang="en-US" sz="1800"/>
              <a:t> included in the development process.</a:t>
            </a:r>
          </a:p>
          <a:p>
            <a:r>
              <a:rPr lang="en-US" sz="1800"/>
              <a:t>2. A clear idea of </a:t>
            </a:r>
            <a:r>
              <a:rPr lang="en-US" sz="1800" i="1"/>
              <a:t>what</a:t>
            </a:r>
            <a:r>
              <a:rPr lang="en-US" sz="1800"/>
              <a:t> students are supposed to learn, i.e., learning objectives; what teachers are supposed to teach, i.e., content; and </a:t>
            </a:r>
            <a:r>
              <a:rPr lang="en-US" sz="1800" i="1"/>
              <a:t>in what order</a:t>
            </a:r>
            <a:r>
              <a:rPr lang="en-US" sz="1800"/>
              <a:t> it should taught and learned, i.e., sequence.</a:t>
            </a:r>
          </a:p>
          <a:p>
            <a:r>
              <a:rPr lang="en-US" sz="1800"/>
              <a:t>3. A clear idea about </a:t>
            </a:r>
            <a:r>
              <a:rPr lang="en-US" sz="1800" i="1"/>
              <a:t>why</a:t>
            </a:r>
            <a:r>
              <a:rPr lang="en-US" sz="1800"/>
              <a:t> these learning objectives and content are important: i.e., </a:t>
            </a:r>
            <a:r>
              <a:rPr lang="en-US" sz="1800" i="1"/>
              <a:t>rationale,</a:t>
            </a:r>
            <a:r>
              <a:rPr lang="en-US" sz="1800"/>
              <a:t> sometimes called the </a:t>
            </a:r>
            <a:r>
              <a:rPr lang="en-US" sz="1800" i="1"/>
              <a:t>philosophy.</a:t>
            </a:r>
            <a:endParaRPr lang="en-US" sz="1800"/>
          </a:p>
          <a:p>
            <a:r>
              <a:rPr lang="en-US" sz="1800"/>
              <a:t>4. Some guidance, whether in the form of suggestions or prescriptions, as to </a:t>
            </a:r>
            <a:r>
              <a:rPr lang="en-US" sz="1800" i="1"/>
              <a:t>how</a:t>
            </a:r>
            <a:r>
              <a:rPr lang="en-US" sz="1800"/>
              <a:t> to teach the objectives and content, i.e., teaching strategies.</a:t>
            </a:r>
          </a:p>
          <a:p>
            <a:r>
              <a:rPr lang="en-US" sz="1800"/>
              <a:t>5. An indication of </a:t>
            </a:r>
            <a:r>
              <a:rPr lang="en-US" sz="1800" i="1"/>
              <a:t>how</a:t>
            </a:r>
            <a:r>
              <a:rPr lang="en-US" sz="1800"/>
              <a:t> the curriculum and the students should be or have been </a:t>
            </a:r>
            <a:r>
              <a:rPr lang="en-US" sz="1800" i="1"/>
              <a:t>evaluated</a:t>
            </a:r>
            <a:r>
              <a:rPr lang="en-US" sz="1800"/>
              <a:t> and what the results were.</a:t>
            </a:r>
          </a:p>
          <a:p>
            <a:r>
              <a:rPr lang="en-US" sz="1800"/>
              <a:t>6. An indication of whether the curriculum has been </a:t>
            </a:r>
            <a:r>
              <a:rPr lang="en-US" sz="1800" i="1"/>
              <a:t>implemented;</a:t>
            </a:r>
            <a:r>
              <a:rPr lang="en-US" sz="1800"/>
              <a:t> if not yet implemented, for </a:t>
            </a:r>
            <a:r>
              <a:rPr lang="en-US" sz="1800" i="1"/>
              <a:t>what situations</a:t>
            </a:r>
            <a:r>
              <a:rPr lang="en-US" sz="1800"/>
              <a:t> it would be appropriate; if already implemented, </a:t>
            </a:r>
            <a:r>
              <a:rPr lang="en-US" sz="1800" i="1"/>
              <a:t>what happened</a:t>
            </a:r>
            <a:r>
              <a:rPr lang="en-US" sz="1800"/>
              <a:t> when it was.</a:t>
            </a:r>
          </a:p>
          <a:p>
            <a:pPr>
              <a:buFont typeface="Arial" charset="0"/>
              <a:buChar char="•"/>
            </a:pPr>
            <a:endParaRPr lang="en-US"/>
          </a:p>
        </p:txBody>
      </p:sp>
      <p:sp>
        <p:nvSpPr>
          <p:cNvPr id="65540" name="TextBox 3"/>
          <p:cNvSpPr txBox="1">
            <a:spLocks noChangeArrowheads="1"/>
          </p:cNvSpPr>
          <p:nvPr/>
        </p:nvSpPr>
        <p:spPr bwMode="auto">
          <a:xfrm>
            <a:off x="4724400" y="6324600"/>
            <a:ext cx="3962400" cy="369888"/>
          </a:xfrm>
          <a:prstGeom prst="rect">
            <a:avLst/>
          </a:prstGeom>
          <a:noFill/>
          <a:ln w="9525">
            <a:noFill/>
            <a:miter lim="800000"/>
            <a:headEnd/>
            <a:tailEnd/>
          </a:ln>
        </p:spPr>
        <p:txBody>
          <a:bodyPr>
            <a:spAutoFit/>
          </a:bodyPr>
          <a:lstStyle/>
          <a:p>
            <a:r>
              <a:rPr lang="en-US"/>
              <a:t>Posner,  2004</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Content Placeholder 2"/>
          <p:cNvSpPr>
            <a:spLocks noGrp="1"/>
          </p:cNvSpPr>
          <p:nvPr>
            <p:ph idx="1"/>
          </p:nvPr>
        </p:nvSpPr>
        <p:spPr/>
        <p:txBody>
          <a:bodyPr/>
          <a:lstStyle/>
          <a:p>
            <a:pPr eaLnBrk="1" hangingPunct="1">
              <a:buFontTx/>
              <a:buNone/>
            </a:pPr>
            <a:r>
              <a:rPr lang="en-US" smtClean="0"/>
              <a:t>This is a continuous process. </a:t>
            </a:r>
          </a:p>
          <a:p>
            <a:pPr eaLnBrk="1" hangingPunct="1">
              <a:buFontTx/>
              <a:buNone/>
            </a:pPr>
            <a:endParaRPr lang="en-US" smtClean="0"/>
          </a:p>
          <a:p>
            <a:pPr eaLnBrk="1" hangingPunct="1">
              <a:buFontTx/>
              <a:buNone/>
            </a:pPr>
            <a:r>
              <a:rPr lang="en-US" smtClean="0"/>
              <a:t>Once you have reached the embedded stage, select new priorities and continue to monitor your embedded practices.</a:t>
            </a:r>
          </a:p>
          <a:p>
            <a:pPr eaLnBrk="1" hangingPunct="1">
              <a:buFontTx/>
              <a:buNone/>
            </a:pPr>
            <a:endParaRPr lang="en-US" smtClean="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10"/>
          <p:cNvSpPr txBox="1">
            <a:spLocks noChangeArrowheads="1"/>
          </p:cNvSpPr>
          <p:nvPr/>
        </p:nvSpPr>
        <p:spPr bwMode="auto">
          <a:xfrm>
            <a:off x="-304800" y="4038600"/>
            <a:ext cx="10058400" cy="646113"/>
          </a:xfrm>
          <a:prstGeom prst="rect">
            <a:avLst/>
          </a:prstGeom>
          <a:noFill/>
          <a:ln w="12700" cap="sq">
            <a:noFill/>
            <a:miter lim="800000"/>
            <a:headEnd type="none" w="sm" len="sm"/>
            <a:tailEnd type="none" w="sm" len="sm"/>
          </a:ln>
        </p:spPr>
        <p:txBody>
          <a:bodyPr>
            <a:spAutoFit/>
          </a:bodyPr>
          <a:lstStyle/>
          <a:p>
            <a:pPr algn="ctr"/>
            <a:r>
              <a:rPr lang="en-US" sz="3600" b="1" dirty="0" smtClean="0">
                <a:latin typeface="Sylfaen" pitchFamily="18" charset="0"/>
              </a:rPr>
              <a:t>Developing Local </a:t>
            </a:r>
            <a:r>
              <a:rPr lang="en-US" sz="3600" b="1" dirty="0" smtClean="0">
                <a:latin typeface="Sylfaen" pitchFamily="18" charset="0"/>
              </a:rPr>
              <a:t>Curricula</a:t>
            </a:r>
            <a:endParaRPr lang="en-US" sz="3600" b="1" dirty="0">
              <a:latin typeface="Sylfaen" pitchFamily="18" charset="0"/>
            </a:endParaRPr>
          </a:p>
        </p:txBody>
      </p:sp>
      <p:sp>
        <p:nvSpPr>
          <p:cNvPr id="15363" name="Text Box 10"/>
          <p:cNvSpPr txBox="1">
            <a:spLocks noChangeArrowheads="1"/>
          </p:cNvSpPr>
          <p:nvPr/>
        </p:nvSpPr>
        <p:spPr bwMode="auto">
          <a:xfrm>
            <a:off x="-381000" y="2057400"/>
            <a:ext cx="10058400" cy="1200150"/>
          </a:xfrm>
          <a:prstGeom prst="rect">
            <a:avLst/>
          </a:prstGeom>
          <a:noFill/>
          <a:ln w="12700" cap="sq">
            <a:noFill/>
            <a:miter lim="800000"/>
            <a:headEnd type="none" w="sm" len="sm"/>
            <a:tailEnd type="none" w="sm" len="sm"/>
          </a:ln>
        </p:spPr>
        <p:txBody>
          <a:bodyPr>
            <a:spAutoFit/>
          </a:bodyPr>
          <a:lstStyle/>
          <a:p>
            <a:pPr algn="ctr"/>
            <a:r>
              <a:rPr lang="en-US" sz="7200" dirty="0" smtClean="0">
                <a:latin typeface="Sylfaen" pitchFamily="18" charset="0"/>
              </a:rPr>
              <a:t>Part 3 </a:t>
            </a:r>
            <a:endParaRPr lang="en-US" sz="7200" dirty="0">
              <a:latin typeface="Sylfaen" pitchFamily="18" charset="0"/>
            </a:endParaRPr>
          </a:p>
        </p:txBody>
      </p:sp>
    </p:spTree>
    <p:custDataLst>
      <p:tags r:id="rId1"/>
    </p:custData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Local Curricula Should:</a:t>
            </a:r>
            <a:endParaRPr lang="en-US" dirty="0"/>
          </a:p>
        </p:txBody>
      </p:sp>
      <p:sp>
        <p:nvSpPr>
          <p:cNvPr id="3" name="Content Placeholder 2"/>
          <p:cNvSpPr>
            <a:spLocks noGrp="1"/>
          </p:cNvSpPr>
          <p:nvPr>
            <p:ph idx="1"/>
          </p:nvPr>
        </p:nvSpPr>
        <p:spPr/>
        <p:txBody>
          <a:bodyPr/>
          <a:lstStyle/>
          <a:p>
            <a:pPr marL="457200" indent="-457200">
              <a:buFont typeface="Arial" pitchFamily="34" charset="0"/>
              <a:buChar char="•"/>
            </a:pPr>
            <a:r>
              <a:rPr lang="en-US" sz="2000" b="1" dirty="0" smtClean="0">
                <a:solidFill>
                  <a:schemeClr val="tx1"/>
                </a:solidFill>
              </a:rPr>
              <a:t>Establish  well-crafted, focused, valid, and clear documents to direct teaching</a:t>
            </a:r>
            <a:r>
              <a:rPr lang="en-US" sz="2000" dirty="0" smtClean="0"/>
              <a:t>.</a:t>
            </a:r>
          </a:p>
          <a:p>
            <a:pPr marL="457200" indent="-457200">
              <a:buFont typeface="Arial" pitchFamily="34" charset="0"/>
              <a:buChar char="•"/>
            </a:pPr>
            <a:endParaRPr lang="en-US" sz="800" dirty="0" smtClean="0"/>
          </a:p>
          <a:p>
            <a:pPr marL="457200" indent="-457200">
              <a:buFont typeface="Arial" pitchFamily="34" charset="0"/>
              <a:buChar char="•"/>
            </a:pPr>
            <a:r>
              <a:rPr lang="en-US" sz="2000" b="1" dirty="0" smtClean="0">
                <a:solidFill>
                  <a:schemeClr val="tx1"/>
                </a:solidFill>
              </a:rPr>
              <a:t>Align program and instructional resources with the standards and provide student equality and equity</a:t>
            </a:r>
          </a:p>
          <a:p>
            <a:pPr marL="457200" indent="-457200">
              <a:buFont typeface="Arial" pitchFamily="34" charset="0"/>
              <a:buChar char="•"/>
            </a:pPr>
            <a:endParaRPr lang="en-US" sz="800" b="1" dirty="0" smtClean="0">
              <a:solidFill>
                <a:schemeClr val="tx1"/>
              </a:solidFill>
            </a:endParaRPr>
          </a:p>
          <a:p>
            <a:pPr marL="457200" indent="-457200">
              <a:buFont typeface="Arial" pitchFamily="34" charset="0"/>
              <a:buChar char="•"/>
            </a:pPr>
            <a:r>
              <a:rPr lang="en-US" sz="2000" b="1" dirty="0" smtClean="0">
                <a:solidFill>
                  <a:schemeClr val="tx1"/>
                </a:solidFill>
              </a:rPr>
              <a:t>Establish clear expectations for monitoring and accountability</a:t>
            </a:r>
          </a:p>
          <a:p>
            <a:pPr marL="457200" indent="-457200">
              <a:buFont typeface="Arial" pitchFamily="34" charset="0"/>
              <a:buChar char="•"/>
            </a:pPr>
            <a:endParaRPr lang="en-US" sz="800" b="1" dirty="0" smtClean="0">
              <a:solidFill>
                <a:schemeClr val="tx1"/>
              </a:solidFill>
            </a:endParaRPr>
          </a:p>
          <a:p>
            <a:pPr marL="457200" indent="-457200">
              <a:buFont typeface="Arial" pitchFamily="34" charset="0"/>
              <a:buChar char="•"/>
            </a:pPr>
            <a:r>
              <a:rPr lang="en-US" sz="2000" b="1" dirty="0" smtClean="0">
                <a:solidFill>
                  <a:schemeClr val="tx1"/>
                </a:solidFill>
              </a:rPr>
              <a:t>Include effective district and school planning, staff development, and resource allocation, and provide a quality learning environment</a:t>
            </a:r>
          </a:p>
          <a:p>
            <a:endParaRPr lang="en-US" sz="2400" dirty="0" smtClean="0"/>
          </a:p>
          <a:p>
            <a:endParaRPr lang="en-US" dirty="0"/>
          </a:p>
        </p:txBody>
      </p:sp>
      <p:sp>
        <p:nvSpPr>
          <p:cNvPr id="4" name="TextBox 3"/>
          <p:cNvSpPr txBox="1"/>
          <p:nvPr/>
        </p:nvSpPr>
        <p:spPr>
          <a:xfrm>
            <a:off x="5029200" y="6172200"/>
            <a:ext cx="3424592" cy="461665"/>
          </a:xfrm>
          <a:prstGeom prst="rect">
            <a:avLst/>
          </a:prstGeom>
          <a:noFill/>
        </p:spPr>
        <p:txBody>
          <a:bodyPr wrap="none" rtlCol="0">
            <a:spAutoFit/>
          </a:bodyPr>
          <a:lstStyle/>
          <a:p>
            <a:r>
              <a:rPr lang="en-US" sz="1200" dirty="0" smtClean="0"/>
              <a:t>From: 50 Ways to Close the Achievement Gap</a:t>
            </a:r>
            <a:r>
              <a:rPr lang="en-US" dirty="0" smtClean="0"/>
              <a:t> </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Local Curricula Need…</a:t>
            </a:r>
            <a:endParaRPr lang="en-US" dirty="0"/>
          </a:p>
        </p:txBody>
      </p:sp>
      <p:sp>
        <p:nvSpPr>
          <p:cNvPr id="3" name="Content Placeholder 2"/>
          <p:cNvSpPr>
            <a:spLocks noGrp="1"/>
          </p:cNvSpPr>
          <p:nvPr>
            <p:ph idx="1"/>
          </p:nvPr>
        </p:nvSpPr>
        <p:spPr/>
        <p:txBody>
          <a:bodyPr/>
          <a:lstStyle/>
          <a:p>
            <a:pPr lvl="1"/>
            <a:r>
              <a:rPr lang="en-US" dirty="0" smtClean="0"/>
              <a:t>Standards</a:t>
            </a:r>
          </a:p>
          <a:p>
            <a:pPr lvl="2"/>
            <a:r>
              <a:rPr lang="en-US" dirty="0" smtClean="0"/>
              <a:t>Unpacking</a:t>
            </a:r>
            <a:endParaRPr lang="en-US" dirty="0" smtClean="0"/>
          </a:p>
          <a:p>
            <a:pPr lvl="1"/>
            <a:r>
              <a:rPr lang="en-US" dirty="0" smtClean="0"/>
              <a:t>Scope </a:t>
            </a:r>
            <a:r>
              <a:rPr lang="en-US" dirty="0" smtClean="0"/>
              <a:t>and Sequence</a:t>
            </a:r>
          </a:p>
          <a:p>
            <a:pPr lvl="1"/>
            <a:r>
              <a:rPr lang="en-US" dirty="0" smtClean="0"/>
              <a:t>Objectives</a:t>
            </a:r>
            <a:endParaRPr lang="en-US" dirty="0" smtClean="0"/>
          </a:p>
          <a:p>
            <a:pPr lvl="1"/>
            <a:r>
              <a:rPr lang="en-US" dirty="0" smtClean="0"/>
              <a:t>Curriculum Guides</a:t>
            </a:r>
          </a:p>
          <a:p>
            <a:pPr lvl="1"/>
            <a:r>
              <a:rPr lang="en-US" dirty="0" smtClean="0"/>
              <a:t>Curriculum Monitoring</a:t>
            </a:r>
            <a:endParaRPr lang="en-US" dirty="0" smtClean="0"/>
          </a:p>
          <a:p>
            <a:pPr lvl="1">
              <a:buNone/>
            </a:pPr>
            <a:endParaRPr lang="en-US" dirty="0" smtClean="0"/>
          </a:p>
          <a:p>
            <a:pPr lvl="1"/>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Content Placeholder 1"/>
          <p:cNvSpPr>
            <a:spLocks noGrp="1"/>
          </p:cNvSpPr>
          <p:nvPr>
            <p:ph idx="1"/>
          </p:nvPr>
        </p:nvSpPr>
        <p:spPr>
          <a:xfrm>
            <a:off x="457200" y="1524000"/>
            <a:ext cx="8229600" cy="4038600"/>
          </a:xfrm>
        </p:spPr>
        <p:txBody>
          <a:bodyPr/>
          <a:lstStyle/>
          <a:p>
            <a:pPr eaLnBrk="1" hangingPunct="1">
              <a:buFont typeface="Wingdings 2" pitchFamily="18" charset="2"/>
              <a:buNone/>
            </a:pPr>
            <a:r>
              <a:rPr lang="en-US" sz="2000" dirty="0" smtClean="0">
                <a:latin typeface="Sylfaen" pitchFamily="18" charset="0"/>
              </a:rPr>
              <a:t>Sequence</a:t>
            </a:r>
            <a:r>
              <a:rPr lang="en-US" sz="2000" dirty="0" smtClean="0">
                <a:latin typeface="Sylfaen" pitchFamily="18" charset="0"/>
              </a:rPr>
              <a:t>/ Instructional Calendar</a:t>
            </a:r>
          </a:p>
          <a:p>
            <a:pPr eaLnBrk="1" hangingPunct="1">
              <a:buFont typeface="Wingdings 2" pitchFamily="18" charset="2"/>
              <a:buNone/>
            </a:pPr>
            <a:r>
              <a:rPr lang="en-US" sz="2000" dirty="0" smtClean="0">
                <a:latin typeface="Sylfaen" pitchFamily="18" charset="0"/>
              </a:rPr>
              <a:t>Student-Centered Objectives (Relevance)</a:t>
            </a:r>
          </a:p>
          <a:p>
            <a:pPr eaLnBrk="1" hangingPunct="1">
              <a:buFont typeface="Wingdings 2" pitchFamily="18" charset="2"/>
              <a:buNone/>
            </a:pPr>
            <a:r>
              <a:rPr lang="en-US" sz="2000" dirty="0" smtClean="0">
                <a:latin typeface="Sylfaen" pitchFamily="18" charset="0"/>
              </a:rPr>
              <a:t>Measureable Objectives</a:t>
            </a:r>
          </a:p>
          <a:p>
            <a:pPr eaLnBrk="1" hangingPunct="1">
              <a:buFont typeface="Wingdings 2" pitchFamily="18" charset="2"/>
              <a:buNone/>
            </a:pPr>
            <a:r>
              <a:rPr lang="en-US" sz="2000" dirty="0" smtClean="0">
                <a:latin typeface="Sylfaen" pitchFamily="18" charset="0"/>
              </a:rPr>
              <a:t>Rigorous Objectives (Cognitive Type)</a:t>
            </a:r>
          </a:p>
          <a:p>
            <a:pPr eaLnBrk="1" hangingPunct="1">
              <a:buFont typeface="Wingdings 2" pitchFamily="18" charset="2"/>
              <a:buNone/>
            </a:pPr>
            <a:r>
              <a:rPr lang="en-US" sz="2000" dirty="0" smtClean="0">
                <a:latin typeface="Sylfaen" pitchFamily="18" charset="0"/>
              </a:rPr>
              <a:t>Expected Outcomes</a:t>
            </a:r>
          </a:p>
          <a:p>
            <a:pPr eaLnBrk="1" hangingPunct="1">
              <a:buFont typeface="Wingdings 2" pitchFamily="18" charset="2"/>
              <a:buNone/>
            </a:pPr>
            <a:r>
              <a:rPr lang="en-US" sz="2000" dirty="0" smtClean="0">
                <a:latin typeface="Sylfaen" pitchFamily="18" charset="0"/>
              </a:rPr>
              <a:t>Academic Expectations &amp; Learner Monitoring/PLCs</a:t>
            </a:r>
          </a:p>
          <a:p>
            <a:pPr eaLnBrk="1" hangingPunct="1">
              <a:buFont typeface="Wingdings 2" pitchFamily="18" charset="2"/>
              <a:buNone/>
            </a:pPr>
            <a:r>
              <a:rPr lang="en-US" sz="2000" dirty="0" smtClean="0">
                <a:latin typeface="Sylfaen" pitchFamily="18" charset="0"/>
              </a:rPr>
              <a:t>Curriculum Monitoring/ Coaching/PLCs</a:t>
            </a:r>
          </a:p>
          <a:p>
            <a:pPr eaLnBrk="1" hangingPunct="1">
              <a:buFont typeface="Wingdings 2" pitchFamily="18" charset="2"/>
              <a:buNone/>
            </a:pPr>
            <a:r>
              <a:rPr lang="en-US" sz="2000" dirty="0" smtClean="0">
                <a:latin typeface="Sylfaen" pitchFamily="18" charset="0"/>
              </a:rPr>
              <a:t>Assessments (Formative, Unit/Lesson, Benchmark, Summative</a:t>
            </a:r>
          </a:p>
          <a:p>
            <a:pPr eaLnBrk="1" hangingPunct="1">
              <a:buFont typeface="Wingdings 2" pitchFamily="18" charset="2"/>
              <a:buNone/>
            </a:pPr>
            <a:endParaRPr lang="en-US" sz="2400" dirty="0" smtClean="0">
              <a:latin typeface="Sylfaen" pitchFamily="18" charset="0"/>
            </a:endParaRPr>
          </a:p>
          <a:p>
            <a:pPr eaLnBrk="1" hangingPunct="1">
              <a:lnSpc>
                <a:spcPct val="150000"/>
              </a:lnSpc>
              <a:buFont typeface="Wingdings 2" pitchFamily="18" charset="2"/>
              <a:buNone/>
            </a:pPr>
            <a:endParaRPr lang="en-US" dirty="0" smtClean="0"/>
          </a:p>
        </p:txBody>
      </p:sp>
      <p:sp>
        <p:nvSpPr>
          <p:cNvPr id="45059" name="Title 2"/>
          <p:cNvSpPr>
            <a:spLocks noGrp="1"/>
          </p:cNvSpPr>
          <p:nvPr>
            <p:ph type="title"/>
          </p:nvPr>
        </p:nvSpPr>
        <p:spPr/>
        <p:txBody>
          <a:bodyPr/>
          <a:lstStyle/>
          <a:p>
            <a:pPr algn="ctr" eaLnBrk="1" hangingPunct="1"/>
            <a:r>
              <a:rPr lang="en-US" dirty="0" smtClean="0">
                <a:solidFill>
                  <a:schemeClr val="tx1"/>
                </a:solidFill>
                <a:latin typeface="Sylfaen" pitchFamily="18" charset="0"/>
              </a:rPr>
              <a:t>…and may include… </a:t>
            </a:r>
            <a:endParaRPr lang="en-US" dirty="0" smtClean="0">
              <a:solidFill>
                <a:schemeClr val="tx1"/>
              </a:solidFill>
              <a:latin typeface="Sylfaen" pitchFamily="18"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do we start building one curriculum area?</a:t>
            </a:r>
            <a:endParaRPr lang="en-US" dirty="0"/>
          </a:p>
        </p:txBody>
      </p:sp>
      <p:sp>
        <p:nvSpPr>
          <p:cNvPr id="3" name="Content Placeholder 2"/>
          <p:cNvSpPr>
            <a:spLocks noGrp="1"/>
          </p:cNvSpPr>
          <p:nvPr>
            <p:ph idx="1"/>
          </p:nvPr>
        </p:nvSpPr>
        <p:spPr>
          <a:xfrm>
            <a:off x="685800" y="2057400"/>
            <a:ext cx="7772400" cy="2590800"/>
          </a:xfrm>
        </p:spPr>
        <p:txBody>
          <a:bodyPr/>
          <a:lstStyle/>
          <a:p>
            <a:pPr eaLnBrk="1" hangingPunct="1">
              <a:buFont typeface="Wingdings 2" pitchFamily="18" charset="2"/>
              <a:buNone/>
            </a:pPr>
            <a:r>
              <a:rPr lang="en-US" sz="3200" dirty="0" smtClean="0">
                <a:latin typeface="Sylfaen" pitchFamily="18" charset="0"/>
              </a:rPr>
              <a:t>Think about all of your existing resources </a:t>
            </a:r>
            <a:r>
              <a:rPr lang="en-US" sz="3200" dirty="0" smtClean="0">
                <a:latin typeface="Sylfaen" pitchFamily="18" charset="0"/>
              </a:rPr>
              <a:t>(Box)</a:t>
            </a:r>
          </a:p>
          <a:p>
            <a:pPr eaLnBrk="1" hangingPunct="1">
              <a:buFont typeface="Wingdings 2" pitchFamily="18" charset="2"/>
              <a:buNone/>
            </a:pPr>
            <a:r>
              <a:rPr lang="en-US" sz="3200" dirty="0" smtClean="0">
                <a:latin typeface="Sylfaen" pitchFamily="18" charset="0"/>
              </a:rPr>
              <a:t>Determine/Establish a Format/Template for various district curriculum documents</a:t>
            </a:r>
            <a:endParaRPr lang="en-US" sz="3200" dirty="0" smtClean="0">
              <a:latin typeface="Sylfaen" pitchFamily="18" charset="0"/>
            </a:endParaRPr>
          </a:p>
          <a:p>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Box 5"/>
          <p:cNvSpPr txBox="1">
            <a:spLocks noChangeArrowheads="1"/>
          </p:cNvSpPr>
          <p:nvPr/>
        </p:nvSpPr>
        <p:spPr bwMode="auto">
          <a:xfrm>
            <a:off x="990600" y="1401763"/>
            <a:ext cx="2222500" cy="369887"/>
          </a:xfrm>
          <a:prstGeom prst="rect">
            <a:avLst/>
          </a:prstGeom>
          <a:noFill/>
          <a:ln w="9525">
            <a:noFill/>
            <a:miter lim="800000"/>
            <a:headEnd/>
            <a:tailEnd/>
          </a:ln>
        </p:spPr>
        <p:txBody>
          <a:bodyPr wrap="none">
            <a:spAutoFit/>
          </a:bodyPr>
          <a:lstStyle/>
          <a:p>
            <a:r>
              <a:rPr lang="en-US"/>
              <a:t>Content Standards</a:t>
            </a:r>
          </a:p>
        </p:txBody>
      </p:sp>
      <p:sp>
        <p:nvSpPr>
          <p:cNvPr id="33795" name="TextBox 6"/>
          <p:cNvSpPr txBox="1">
            <a:spLocks noChangeArrowheads="1"/>
          </p:cNvSpPr>
          <p:nvPr/>
        </p:nvSpPr>
        <p:spPr bwMode="auto">
          <a:xfrm>
            <a:off x="2895600" y="2163763"/>
            <a:ext cx="1633538" cy="369887"/>
          </a:xfrm>
          <a:prstGeom prst="rect">
            <a:avLst/>
          </a:prstGeom>
          <a:noFill/>
          <a:ln w="9525">
            <a:noFill/>
            <a:miter lim="800000"/>
            <a:headEnd/>
            <a:tailEnd/>
          </a:ln>
        </p:spPr>
        <p:txBody>
          <a:bodyPr wrap="none">
            <a:spAutoFit/>
          </a:bodyPr>
          <a:lstStyle/>
          <a:p>
            <a:r>
              <a:rPr lang="en-US"/>
              <a:t>Pacing Guides</a:t>
            </a:r>
          </a:p>
        </p:txBody>
      </p:sp>
      <p:sp>
        <p:nvSpPr>
          <p:cNvPr id="33796" name="TextBox 7"/>
          <p:cNvSpPr txBox="1">
            <a:spLocks noChangeArrowheads="1"/>
          </p:cNvSpPr>
          <p:nvPr/>
        </p:nvSpPr>
        <p:spPr bwMode="auto">
          <a:xfrm>
            <a:off x="4648200" y="2849563"/>
            <a:ext cx="1250950" cy="369887"/>
          </a:xfrm>
          <a:prstGeom prst="rect">
            <a:avLst/>
          </a:prstGeom>
          <a:noFill/>
          <a:ln w="9525">
            <a:noFill/>
            <a:miter lim="800000"/>
            <a:headEnd/>
            <a:tailEnd/>
          </a:ln>
        </p:spPr>
        <p:txBody>
          <a:bodyPr wrap="none">
            <a:spAutoFit/>
          </a:bodyPr>
          <a:lstStyle/>
          <a:p>
            <a:r>
              <a:rPr lang="en-US"/>
              <a:t>Unit Plans</a:t>
            </a:r>
          </a:p>
        </p:txBody>
      </p:sp>
      <p:sp>
        <p:nvSpPr>
          <p:cNvPr id="33797" name="TextBox 8"/>
          <p:cNvSpPr txBox="1">
            <a:spLocks noChangeArrowheads="1"/>
          </p:cNvSpPr>
          <p:nvPr/>
        </p:nvSpPr>
        <p:spPr bwMode="auto">
          <a:xfrm>
            <a:off x="5181600" y="3306763"/>
            <a:ext cx="1506538" cy="369887"/>
          </a:xfrm>
          <a:prstGeom prst="rect">
            <a:avLst/>
          </a:prstGeom>
          <a:noFill/>
          <a:ln w="9525">
            <a:noFill/>
            <a:miter lim="800000"/>
            <a:headEnd/>
            <a:tailEnd/>
          </a:ln>
        </p:spPr>
        <p:txBody>
          <a:bodyPr wrap="none">
            <a:spAutoFit/>
          </a:bodyPr>
          <a:lstStyle/>
          <a:p>
            <a:r>
              <a:rPr lang="en-US"/>
              <a:t>Lesson Plans</a:t>
            </a:r>
          </a:p>
        </p:txBody>
      </p:sp>
      <p:sp>
        <p:nvSpPr>
          <p:cNvPr id="33798" name="TextBox 9"/>
          <p:cNvSpPr txBox="1">
            <a:spLocks noChangeArrowheads="1"/>
          </p:cNvSpPr>
          <p:nvPr/>
        </p:nvSpPr>
        <p:spPr bwMode="auto">
          <a:xfrm>
            <a:off x="5715000" y="3687763"/>
            <a:ext cx="2716213" cy="369887"/>
          </a:xfrm>
          <a:prstGeom prst="rect">
            <a:avLst/>
          </a:prstGeom>
          <a:noFill/>
          <a:ln w="9525">
            <a:noFill/>
            <a:miter lim="800000"/>
            <a:headEnd/>
            <a:tailEnd/>
          </a:ln>
        </p:spPr>
        <p:txBody>
          <a:bodyPr wrap="none">
            <a:spAutoFit/>
          </a:bodyPr>
          <a:lstStyle/>
          <a:p>
            <a:r>
              <a:rPr lang="en-US"/>
              <a:t>Instructional Activities</a:t>
            </a:r>
          </a:p>
        </p:txBody>
      </p:sp>
      <p:sp>
        <p:nvSpPr>
          <p:cNvPr id="33799" name="TextBox 10"/>
          <p:cNvSpPr txBox="1">
            <a:spLocks noChangeArrowheads="1"/>
          </p:cNvSpPr>
          <p:nvPr/>
        </p:nvSpPr>
        <p:spPr bwMode="auto">
          <a:xfrm>
            <a:off x="7010400" y="4297363"/>
            <a:ext cx="1576388" cy="369887"/>
          </a:xfrm>
          <a:prstGeom prst="rect">
            <a:avLst/>
          </a:prstGeom>
          <a:noFill/>
          <a:ln w="9525">
            <a:noFill/>
            <a:miter lim="800000"/>
            <a:headEnd/>
            <a:tailEnd/>
          </a:ln>
        </p:spPr>
        <p:txBody>
          <a:bodyPr wrap="none">
            <a:spAutoFit/>
          </a:bodyPr>
          <a:lstStyle/>
          <a:p>
            <a:r>
              <a:rPr lang="en-US"/>
              <a:t>Assessments</a:t>
            </a:r>
          </a:p>
        </p:txBody>
      </p:sp>
      <p:sp>
        <p:nvSpPr>
          <p:cNvPr id="33800" name="Curved Down Arrow 12"/>
          <p:cNvSpPr>
            <a:spLocks noChangeArrowheads="1"/>
          </p:cNvSpPr>
          <p:nvPr/>
        </p:nvSpPr>
        <p:spPr bwMode="auto">
          <a:xfrm rot="1889893">
            <a:off x="3235325" y="1555750"/>
            <a:ext cx="996950" cy="412750"/>
          </a:xfrm>
          <a:prstGeom prst="curvedDownArrow">
            <a:avLst>
              <a:gd name="adj1" fmla="val 25071"/>
              <a:gd name="adj2" fmla="val 50119"/>
              <a:gd name="adj3" fmla="val 25000"/>
            </a:avLst>
          </a:prstGeom>
          <a:solidFill>
            <a:schemeClr val="accent1"/>
          </a:solidFill>
          <a:ln w="12700" cap="sq" algn="ctr">
            <a:solidFill>
              <a:schemeClr val="tx1"/>
            </a:solidFill>
            <a:round/>
            <a:headEnd type="none" w="sm" len="sm"/>
            <a:tailEnd type="none" w="sm" len="sm"/>
          </a:ln>
        </p:spPr>
        <p:txBody>
          <a:bodyPr/>
          <a:lstStyle/>
          <a:p>
            <a:endParaRPr lang="en-US"/>
          </a:p>
        </p:txBody>
      </p:sp>
      <p:sp>
        <p:nvSpPr>
          <p:cNvPr id="33801" name="Curved Down Arrow 13"/>
          <p:cNvSpPr>
            <a:spLocks noChangeArrowheads="1"/>
          </p:cNvSpPr>
          <p:nvPr/>
        </p:nvSpPr>
        <p:spPr bwMode="auto">
          <a:xfrm rot="1889893">
            <a:off x="4454525" y="2165350"/>
            <a:ext cx="996950" cy="412750"/>
          </a:xfrm>
          <a:prstGeom prst="curvedDownArrow">
            <a:avLst>
              <a:gd name="adj1" fmla="val 25071"/>
              <a:gd name="adj2" fmla="val 50119"/>
              <a:gd name="adj3" fmla="val 25000"/>
            </a:avLst>
          </a:prstGeom>
          <a:solidFill>
            <a:schemeClr val="accent1"/>
          </a:solidFill>
          <a:ln w="12700" cap="sq" algn="ctr">
            <a:solidFill>
              <a:schemeClr val="tx1"/>
            </a:solidFill>
            <a:round/>
            <a:headEnd type="none" w="sm" len="sm"/>
            <a:tailEnd type="none" w="sm" len="sm"/>
          </a:ln>
        </p:spPr>
        <p:txBody>
          <a:bodyPr/>
          <a:lstStyle/>
          <a:p>
            <a:endParaRPr lang="en-US"/>
          </a:p>
        </p:txBody>
      </p:sp>
      <p:sp>
        <p:nvSpPr>
          <p:cNvPr id="33802" name="Curved Down Arrow 14"/>
          <p:cNvSpPr>
            <a:spLocks noChangeArrowheads="1"/>
          </p:cNvSpPr>
          <p:nvPr/>
        </p:nvSpPr>
        <p:spPr bwMode="auto">
          <a:xfrm rot="1889893">
            <a:off x="5445125" y="2740025"/>
            <a:ext cx="996950" cy="412750"/>
          </a:xfrm>
          <a:prstGeom prst="curvedDownArrow">
            <a:avLst>
              <a:gd name="adj1" fmla="val 25071"/>
              <a:gd name="adj2" fmla="val 50119"/>
              <a:gd name="adj3" fmla="val 25000"/>
            </a:avLst>
          </a:prstGeom>
          <a:solidFill>
            <a:schemeClr val="accent1"/>
          </a:solidFill>
          <a:ln w="12700" cap="sq" algn="ctr">
            <a:solidFill>
              <a:schemeClr val="tx1"/>
            </a:solidFill>
            <a:round/>
            <a:headEnd type="none" w="sm" len="sm"/>
            <a:tailEnd type="none" w="sm" len="sm"/>
          </a:ln>
        </p:spPr>
        <p:txBody>
          <a:bodyPr/>
          <a:lstStyle/>
          <a:p>
            <a:endParaRPr lang="en-US"/>
          </a:p>
        </p:txBody>
      </p:sp>
      <p:sp>
        <p:nvSpPr>
          <p:cNvPr id="33803" name="Curved Down Arrow 15"/>
          <p:cNvSpPr>
            <a:spLocks noChangeArrowheads="1"/>
          </p:cNvSpPr>
          <p:nvPr/>
        </p:nvSpPr>
        <p:spPr bwMode="auto">
          <a:xfrm rot="1889893">
            <a:off x="6359525" y="3155950"/>
            <a:ext cx="996950" cy="412750"/>
          </a:xfrm>
          <a:prstGeom prst="curvedDownArrow">
            <a:avLst>
              <a:gd name="adj1" fmla="val 25071"/>
              <a:gd name="adj2" fmla="val 50119"/>
              <a:gd name="adj3" fmla="val 25000"/>
            </a:avLst>
          </a:prstGeom>
          <a:solidFill>
            <a:schemeClr val="accent1"/>
          </a:solidFill>
          <a:ln w="12700" cap="sq" algn="ctr">
            <a:solidFill>
              <a:schemeClr val="tx1"/>
            </a:solidFill>
            <a:round/>
            <a:headEnd type="none" w="sm" len="sm"/>
            <a:tailEnd type="none" w="sm" len="sm"/>
          </a:ln>
        </p:spPr>
        <p:txBody>
          <a:bodyPr/>
          <a:lstStyle/>
          <a:p>
            <a:endParaRPr lang="en-US"/>
          </a:p>
        </p:txBody>
      </p:sp>
      <p:sp>
        <p:nvSpPr>
          <p:cNvPr id="33804" name="Curved Down Arrow 16"/>
          <p:cNvSpPr>
            <a:spLocks noChangeArrowheads="1"/>
          </p:cNvSpPr>
          <p:nvPr/>
        </p:nvSpPr>
        <p:spPr bwMode="auto">
          <a:xfrm rot="13531004" flipH="1">
            <a:off x="6576219" y="4380707"/>
            <a:ext cx="833437" cy="412750"/>
          </a:xfrm>
          <a:prstGeom prst="curvedDownArrow">
            <a:avLst>
              <a:gd name="adj1" fmla="val 25035"/>
              <a:gd name="adj2" fmla="val 50069"/>
              <a:gd name="adj3" fmla="val 25000"/>
            </a:avLst>
          </a:prstGeom>
          <a:solidFill>
            <a:schemeClr val="accent1"/>
          </a:solidFill>
          <a:ln w="12700" cap="sq" algn="ctr">
            <a:solidFill>
              <a:schemeClr val="tx1"/>
            </a:solidFill>
            <a:round/>
            <a:headEnd type="none" w="sm" len="sm"/>
            <a:tailEnd type="none" w="sm" len="sm"/>
          </a:ln>
        </p:spPr>
        <p:txBody>
          <a:bodyPr/>
          <a:lstStyle/>
          <a:p>
            <a:endParaRPr lang="en-US"/>
          </a:p>
        </p:txBody>
      </p:sp>
    </p:spTree>
    <p:custDataLst>
      <p:tags r:id="rId1"/>
    </p:custData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Local Curricula</a:t>
            </a:r>
            <a:endParaRPr lang="en-US" dirty="0"/>
          </a:p>
        </p:txBody>
      </p:sp>
      <p:sp>
        <p:nvSpPr>
          <p:cNvPr id="3" name="Content Placeholder 2"/>
          <p:cNvSpPr>
            <a:spLocks noGrp="1"/>
          </p:cNvSpPr>
          <p:nvPr>
            <p:ph idx="1"/>
          </p:nvPr>
        </p:nvSpPr>
        <p:spPr>
          <a:xfrm>
            <a:off x="685800" y="1066800"/>
            <a:ext cx="7772400" cy="609600"/>
          </a:xfrm>
        </p:spPr>
        <p:txBody>
          <a:bodyPr/>
          <a:lstStyle/>
          <a:p>
            <a:r>
              <a:rPr lang="en-US" sz="2000" dirty="0" smtClean="0">
                <a:solidFill>
                  <a:srgbClr val="FF0000"/>
                </a:solidFill>
              </a:rPr>
              <a:t>Placeholder for elements of local curricula (This incorporates and organizes </a:t>
            </a:r>
            <a:r>
              <a:rPr lang="en-US" sz="2000" dirty="0" smtClean="0">
                <a:solidFill>
                  <a:srgbClr val="FF0000"/>
                </a:solidFill>
              </a:rPr>
              <a:t>slides 24 &amp; 25)</a:t>
            </a:r>
            <a:endParaRPr lang="en-US" sz="2000" dirty="0">
              <a:solidFill>
                <a:srgbClr val="FF0000"/>
              </a:solidFill>
            </a:endParaRPr>
          </a:p>
        </p:txBody>
      </p:sp>
      <p:sp>
        <p:nvSpPr>
          <p:cNvPr id="4" name="Content Placeholder 2"/>
          <p:cNvSpPr txBox="1">
            <a:spLocks/>
          </p:cNvSpPr>
          <p:nvPr/>
        </p:nvSpPr>
        <p:spPr bwMode="auto">
          <a:xfrm>
            <a:off x="533400" y="1828800"/>
            <a:ext cx="4800600" cy="426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742950" marR="0" lvl="1" indent="-285750" algn="l" defTabSz="914400" rtl="0" eaLnBrk="0" fontAlgn="base" latinLnBrk="0" hangingPunct="0">
              <a:lnSpc>
                <a:spcPct val="100000"/>
              </a:lnSpc>
              <a:spcBef>
                <a:spcPct val="20000"/>
              </a:spcBef>
              <a:spcAft>
                <a:spcPct val="0"/>
              </a:spcAft>
              <a:buClrTx/>
              <a:buSzTx/>
              <a:buFontTx/>
              <a:buChar char="–"/>
              <a:tabLst/>
              <a:defRPr/>
            </a:pPr>
            <a:r>
              <a:rPr kumimoji="0" lang="en-US" sz="1400" i="0" u="sng" strike="noStrike" kern="0" cap="none" spc="0" normalizeH="0" baseline="0" noProof="0" dirty="0" smtClean="0">
                <a:ln>
                  <a:noFill/>
                </a:ln>
                <a:solidFill>
                  <a:srgbClr val="0D4376"/>
                </a:solidFill>
                <a:effectLst/>
                <a:uLnTx/>
                <a:uFillTx/>
                <a:latin typeface="+mn-lt"/>
                <a:ea typeface="+mn-ea"/>
              </a:rPr>
              <a:t>Scope and Sequence</a:t>
            </a:r>
          </a:p>
          <a:p>
            <a:pPr marL="1200150" lvl="2" indent="-285750">
              <a:spcBef>
                <a:spcPct val="20000"/>
              </a:spcBef>
              <a:buFontTx/>
              <a:buChar char="–"/>
            </a:pPr>
            <a:r>
              <a:rPr lang="en-US" sz="1400" dirty="0" smtClean="0"/>
              <a:t>Articulate horizontal &amp; vertical alignment</a:t>
            </a:r>
          </a:p>
          <a:p>
            <a:pPr marL="1200150" lvl="2" indent="-285750">
              <a:spcBef>
                <a:spcPct val="20000"/>
              </a:spcBef>
              <a:buFontTx/>
              <a:buChar char="–"/>
            </a:pPr>
            <a:r>
              <a:rPr lang="en-US" sz="1400" dirty="0" smtClean="0"/>
              <a:t>(Curriculum alignment)</a:t>
            </a:r>
          </a:p>
          <a:p>
            <a:pPr marL="1200150" lvl="2" indent="-285750">
              <a:spcBef>
                <a:spcPct val="20000"/>
              </a:spcBef>
              <a:buFontTx/>
              <a:buChar char="–"/>
            </a:pPr>
            <a:r>
              <a:rPr kumimoji="0" lang="en-US" sz="1400" i="0" u="none" strike="noStrike" kern="0" cap="none" spc="0" normalizeH="0" baseline="0" noProof="0" dirty="0" smtClean="0">
                <a:ln>
                  <a:noFill/>
                </a:ln>
                <a:effectLst/>
                <a:uLnTx/>
                <a:uFillTx/>
                <a:latin typeface="+mn-lt"/>
                <a:ea typeface="+mn-ea"/>
              </a:rPr>
              <a:t>(Pacing Guides?)</a:t>
            </a:r>
          </a:p>
          <a:p>
            <a:pPr marL="742950" marR="0" lvl="1" indent="-285750" algn="l" defTabSz="914400" rtl="0" eaLnBrk="0" fontAlgn="base" latinLnBrk="0" hangingPunct="0">
              <a:lnSpc>
                <a:spcPct val="100000"/>
              </a:lnSpc>
              <a:spcBef>
                <a:spcPct val="20000"/>
              </a:spcBef>
              <a:spcAft>
                <a:spcPct val="0"/>
              </a:spcAft>
              <a:buClrTx/>
              <a:buSzTx/>
              <a:buFontTx/>
              <a:buChar char="–"/>
              <a:tabLst/>
              <a:defRPr/>
            </a:pPr>
            <a:r>
              <a:rPr kumimoji="0" lang="en-US" sz="1400" i="0" u="sng" strike="noStrike" kern="0" cap="none" spc="0" normalizeH="0" baseline="0" noProof="0" dirty="0" smtClean="0">
                <a:ln>
                  <a:noFill/>
                </a:ln>
                <a:solidFill>
                  <a:srgbClr val="0D4376"/>
                </a:solidFill>
                <a:effectLst/>
                <a:uLnTx/>
                <a:uFillTx/>
                <a:latin typeface="+mn-lt"/>
                <a:ea typeface="+mn-ea"/>
              </a:rPr>
              <a:t>Objectives</a:t>
            </a:r>
          </a:p>
          <a:p>
            <a:pPr marL="1200150" lvl="2" indent="-285750">
              <a:spcBef>
                <a:spcPct val="20000"/>
              </a:spcBef>
              <a:buFontTx/>
              <a:buChar char="–"/>
            </a:pPr>
            <a:r>
              <a:rPr lang="en-US" sz="1400" dirty="0" smtClean="0"/>
              <a:t>Student-Centered </a:t>
            </a:r>
            <a:r>
              <a:rPr lang="en-US" sz="1400" dirty="0" smtClean="0"/>
              <a:t>Objectives (</a:t>
            </a:r>
            <a:r>
              <a:rPr lang="en-US" sz="1400" dirty="0" smtClean="0"/>
              <a:t>Relevance)</a:t>
            </a:r>
          </a:p>
          <a:p>
            <a:pPr marL="1200150" lvl="2" indent="-285750">
              <a:spcBef>
                <a:spcPct val="20000"/>
              </a:spcBef>
              <a:buFontTx/>
              <a:buChar char="–"/>
            </a:pPr>
            <a:r>
              <a:rPr lang="en-US" sz="1400" dirty="0" smtClean="0"/>
              <a:t>Measureable Objectives</a:t>
            </a:r>
          </a:p>
          <a:p>
            <a:pPr marL="1200150" lvl="2" indent="-285750">
              <a:spcBef>
                <a:spcPct val="20000"/>
              </a:spcBef>
              <a:buFontTx/>
              <a:buChar char="–"/>
            </a:pPr>
            <a:r>
              <a:rPr lang="en-US" sz="1400" dirty="0" smtClean="0"/>
              <a:t>Rigorous </a:t>
            </a:r>
            <a:r>
              <a:rPr lang="en-US" sz="1400" dirty="0" smtClean="0"/>
              <a:t>Objectives (Cognitive Type</a:t>
            </a:r>
            <a:endParaRPr kumimoji="0" lang="en-US" sz="1400" i="0" u="none" strike="noStrike" kern="0" cap="none" spc="0" normalizeH="0" baseline="0" noProof="0" dirty="0" smtClean="0">
              <a:ln>
                <a:noFill/>
              </a:ln>
              <a:solidFill>
                <a:srgbClr val="0D4376"/>
              </a:solidFill>
              <a:effectLst/>
              <a:uLnTx/>
              <a:uFillTx/>
              <a:latin typeface="+mn-lt"/>
              <a:ea typeface="+mn-ea"/>
            </a:endParaRPr>
          </a:p>
          <a:p>
            <a:pPr marL="742950" lvl="1" indent="-285750">
              <a:spcBef>
                <a:spcPct val="20000"/>
              </a:spcBef>
              <a:buFontTx/>
              <a:buChar char="–"/>
              <a:defRPr/>
            </a:pPr>
            <a:r>
              <a:rPr lang="en-US" sz="1400" u="sng" kern="0" dirty="0" smtClean="0">
                <a:solidFill>
                  <a:srgbClr val="0D4376"/>
                </a:solidFill>
              </a:rPr>
              <a:t>Curriculum Guides</a:t>
            </a:r>
          </a:p>
          <a:p>
            <a:pPr marL="1200150" lvl="2" indent="-285750">
              <a:spcBef>
                <a:spcPct val="20000"/>
              </a:spcBef>
              <a:buFontTx/>
              <a:buChar char="–"/>
            </a:pPr>
            <a:r>
              <a:rPr lang="en-US" sz="1400" dirty="0" smtClean="0"/>
              <a:t>Resources (Box)</a:t>
            </a:r>
          </a:p>
          <a:p>
            <a:pPr marL="1200150" lvl="2" indent="-285750">
              <a:spcBef>
                <a:spcPct val="20000"/>
              </a:spcBef>
              <a:buFontTx/>
              <a:buChar char="–"/>
            </a:pPr>
            <a:r>
              <a:rPr lang="en-US" sz="1400" dirty="0" smtClean="0"/>
              <a:t>Establish Format/Template</a:t>
            </a:r>
          </a:p>
          <a:p>
            <a:pPr marL="1200150" lvl="2" indent="-285750">
              <a:spcBef>
                <a:spcPct val="20000"/>
              </a:spcBef>
              <a:buFontTx/>
              <a:buChar char="–"/>
            </a:pPr>
            <a:r>
              <a:rPr lang="en-US" sz="1400" dirty="0" smtClean="0"/>
              <a:t>Instructional </a:t>
            </a:r>
            <a:r>
              <a:rPr lang="en-US" sz="1400" dirty="0" smtClean="0"/>
              <a:t>Calendar</a:t>
            </a:r>
            <a:endParaRPr kumimoji="0" lang="en-US" sz="1400" i="0" u="none" strike="noStrike" kern="0" cap="none" spc="0" normalizeH="0" baseline="0" noProof="0" dirty="0" smtClean="0">
              <a:ln>
                <a:noFill/>
              </a:ln>
              <a:solidFill>
                <a:srgbClr val="0D4376"/>
              </a:solidFill>
              <a:effectLst/>
              <a:uLnTx/>
              <a:uFillTx/>
              <a:latin typeface="+mn-lt"/>
              <a:ea typeface="+mn-ea"/>
            </a:endParaRPr>
          </a:p>
          <a:p>
            <a:pPr marL="742950" lvl="1" indent="-285750">
              <a:spcBef>
                <a:spcPct val="20000"/>
              </a:spcBef>
              <a:buFontTx/>
              <a:buChar char="–"/>
            </a:pPr>
            <a:r>
              <a:rPr kumimoji="0" lang="en-US" sz="1400" i="0" u="sng" strike="noStrike" kern="0" cap="none" spc="0" normalizeH="0" baseline="0" noProof="0" dirty="0" smtClean="0">
                <a:ln>
                  <a:noFill/>
                </a:ln>
                <a:solidFill>
                  <a:srgbClr val="0D4376"/>
                </a:solidFill>
                <a:effectLst/>
                <a:uLnTx/>
                <a:uFillTx/>
                <a:latin typeface="+mn-lt"/>
                <a:ea typeface="+mn-ea"/>
              </a:rPr>
              <a:t>Curriculum Monitoring</a:t>
            </a:r>
          </a:p>
          <a:p>
            <a:pPr marL="1200150" lvl="2" indent="-285750">
              <a:spcBef>
                <a:spcPct val="20000"/>
              </a:spcBef>
              <a:buFontTx/>
              <a:buChar char="–"/>
            </a:pPr>
            <a:r>
              <a:rPr lang="en-US" sz="1400" dirty="0" smtClean="0"/>
              <a:t>Assessments </a:t>
            </a:r>
            <a:r>
              <a:rPr lang="en-US" sz="1400" dirty="0" smtClean="0"/>
              <a:t>(Formative, Unit/Lesson, Benchmark, Summative</a:t>
            </a:r>
            <a:r>
              <a:rPr lang="en-US" sz="1400" dirty="0" smtClean="0"/>
              <a:t>)</a:t>
            </a:r>
          </a:p>
          <a:p>
            <a:pPr marL="1200150" lvl="2" indent="-285750">
              <a:spcBef>
                <a:spcPct val="20000"/>
              </a:spcBef>
              <a:buFontTx/>
              <a:buChar char="–"/>
            </a:pPr>
            <a:r>
              <a:rPr lang="en-US" sz="1400" dirty="0" smtClean="0"/>
              <a:t>Coaching/PLCs</a:t>
            </a:r>
          </a:p>
          <a:p>
            <a:pPr marL="1200150" lvl="2" indent="-285750">
              <a:spcBef>
                <a:spcPct val="20000"/>
              </a:spcBef>
              <a:buFontTx/>
              <a:buChar char="–"/>
            </a:pPr>
            <a:endParaRPr lang="en-US" sz="1400" dirty="0" smtClean="0"/>
          </a:p>
          <a:p>
            <a:pPr marL="742950" marR="0" lvl="1" indent="-285750" algn="l" defTabSz="914400" rtl="0" eaLnBrk="0" fontAlgn="base" latinLnBrk="0" hangingPunct="0">
              <a:lnSpc>
                <a:spcPct val="100000"/>
              </a:lnSpc>
              <a:spcBef>
                <a:spcPct val="20000"/>
              </a:spcBef>
              <a:spcAft>
                <a:spcPct val="0"/>
              </a:spcAft>
              <a:buClrTx/>
              <a:buSzTx/>
              <a:buFontTx/>
              <a:buChar char="–"/>
              <a:tabLst/>
              <a:defRPr/>
            </a:pPr>
            <a:endParaRPr kumimoji="0" lang="en-US" sz="1400" b="0" i="0" u="none" strike="noStrike" kern="0" cap="none" spc="0" normalizeH="0" baseline="0" noProof="0" dirty="0" smtClean="0">
              <a:ln>
                <a:noFill/>
              </a:ln>
              <a:solidFill>
                <a:srgbClr val="0D4376"/>
              </a:solidFill>
              <a:effectLst/>
              <a:uLnTx/>
              <a:uFillTx/>
              <a:latin typeface="+mn-lt"/>
              <a:ea typeface="+mn-ea"/>
            </a:endParaRPr>
          </a:p>
          <a:p>
            <a:pPr marL="742950" marR="0" lvl="1" indent="-285750" algn="l" defTabSz="914400" rtl="0" eaLnBrk="0" fontAlgn="base" latinLnBrk="0" hangingPunct="0">
              <a:lnSpc>
                <a:spcPct val="100000"/>
              </a:lnSpc>
              <a:spcBef>
                <a:spcPct val="20000"/>
              </a:spcBef>
              <a:spcAft>
                <a:spcPct val="0"/>
              </a:spcAft>
              <a:buClrTx/>
              <a:buSzTx/>
              <a:buFontTx/>
              <a:buChar char="–"/>
              <a:tabLst/>
              <a:defRPr/>
            </a:pPr>
            <a:endParaRPr kumimoji="0" lang="en-US" sz="2800" b="0" i="0" u="none" strike="noStrike" kern="0" cap="none" spc="0" normalizeH="0" baseline="0" noProof="0" dirty="0" smtClean="0">
              <a:ln>
                <a:noFill/>
              </a:ln>
              <a:solidFill>
                <a:srgbClr val="0D4376"/>
              </a:solidFill>
              <a:effectLst/>
              <a:uLnTx/>
              <a:uFillTx/>
              <a:latin typeface="+mn-lt"/>
              <a:ea typeface="+mn-ea"/>
            </a:endParaRPr>
          </a:p>
          <a:p>
            <a:pPr marL="1200150" lvl="2" indent="-285750">
              <a:spcBef>
                <a:spcPct val="20000"/>
              </a:spcBef>
              <a:buFontTx/>
              <a:buChar char="–"/>
            </a:pPr>
            <a:endParaRPr kumimoji="0" lang="en-US" sz="2800" b="0" i="0" u="none" strike="noStrike" kern="0" cap="none" spc="0" normalizeH="0" baseline="0" noProof="0" dirty="0" smtClean="0">
              <a:ln>
                <a:noFill/>
              </a:ln>
              <a:solidFill>
                <a:srgbClr val="0D4376"/>
              </a:solidFill>
              <a:effectLst/>
              <a:uLnTx/>
              <a:uFillTx/>
              <a:latin typeface="+mn-lt"/>
              <a:ea typeface="+mn-ea"/>
            </a:endParaRPr>
          </a:p>
          <a:p>
            <a:pPr marL="742950" marR="0" lvl="1" indent="-285750" algn="l" defTabSz="914400" rtl="0" eaLnBrk="0" fontAlgn="base" latinLnBrk="0" hangingPunct="0">
              <a:lnSpc>
                <a:spcPct val="100000"/>
              </a:lnSpc>
              <a:spcBef>
                <a:spcPct val="20000"/>
              </a:spcBef>
              <a:spcAft>
                <a:spcPct val="0"/>
              </a:spcAft>
              <a:buClrTx/>
              <a:buSzTx/>
              <a:buFontTx/>
              <a:buNone/>
              <a:tabLst/>
              <a:defRPr/>
            </a:pPr>
            <a:endParaRPr kumimoji="0" lang="en-US" sz="2800" b="0" i="0" u="none" strike="noStrike" kern="0" cap="none" spc="0" normalizeH="0" baseline="0" noProof="0" dirty="0" smtClean="0">
              <a:ln>
                <a:noFill/>
              </a:ln>
              <a:solidFill>
                <a:srgbClr val="0D4376"/>
              </a:solidFill>
              <a:effectLst/>
              <a:uLnTx/>
              <a:uFillTx/>
              <a:latin typeface="+mn-lt"/>
              <a:ea typeface="+mn-ea"/>
            </a:endParaRPr>
          </a:p>
          <a:p>
            <a:pPr marL="742950" marR="0" lvl="1" indent="-285750" algn="l" defTabSz="914400" rtl="0" eaLnBrk="0" fontAlgn="base" latinLnBrk="0" hangingPunct="0">
              <a:lnSpc>
                <a:spcPct val="100000"/>
              </a:lnSpc>
              <a:spcBef>
                <a:spcPct val="20000"/>
              </a:spcBef>
              <a:spcAft>
                <a:spcPct val="0"/>
              </a:spcAft>
              <a:buClrTx/>
              <a:buSzTx/>
              <a:buFontTx/>
              <a:buChar char="–"/>
              <a:tabLst/>
              <a:defRPr/>
            </a:pPr>
            <a:endParaRPr kumimoji="0" lang="en-US" sz="2800" b="0" i="0" u="none" strike="noStrike" kern="0" cap="none" spc="0" normalizeH="0" baseline="0" noProof="0" dirty="0">
              <a:ln>
                <a:noFill/>
              </a:ln>
              <a:solidFill>
                <a:srgbClr val="0D4376"/>
              </a:solidFill>
              <a:effectLst/>
              <a:uLnTx/>
              <a:uFillTx/>
              <a:latin typeface="+mn-lt"/>
              <a:ea typeface="+mn-ea"/>
            </a:endParaRPr>
          </a:p>
        </p:txBody>
      </p:sp>
      <p:sp>
        <p:nvSpPr>
          <p:cNvPr id="5" name="TextBox 4"/>
          <p:cNvSpPr txBox="1"/>
          <p:nvPr/>
        </p:nvSpPr>
        <p:spPr>
          <a:xfrm rot="20119336">
            <a:off x="4009618" y="3164139"/>
            <a:ext cx="5056897" cy="707886"/>
          </a:xfrm>
          <a:prstGeom prst="rect">
            <a:avLst/>
          </a:prstGeom>
          <a:noFill/>
        </p:spPr>
        <p:txBody>
          <a:bodyPr wrap="none" rtlCol="0">
            <a:spAutoFit/>
          </a:bodyPr>
          <a:lstStyle/>
          <a:p>
            <a:r>
              <a:rPr lang="en-US" sz="2000" dirty="0" smtClean="0">
                <a:solidFill>
                  <a:srgbClr val="FF0000"/>
                </a:solidFill>
              </a:rPr>
              <a:t>Choose one to design. You should use the </a:t>
            </a:r>
          </a:p>
          <a:p>
            <a:r>
              <a:rPr lang="en-US" sz="2000" dirty="0" smtClean="0">
                <a:solidFill>
                  <a:srgbClr val="FF0000"/>
                </a:solidFill>
              </a:rPr>
              <a:t>questions in the notes as guidance</a:t>
            </a:r>
            <a:endParaRPr lang="en-US" sz="2000" dirty="0">
              <a:solidFill>
                <a:srgbClr val="FF0000"/>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Post Assessment?</a:t>
            </a: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Proposed “I Can” Statements</a:t>
            </a:r>
            <a:endParaRPr lang="en-US" dirty="0"/>
          </a:p>
        </p:txBody>
      </p:sp>
      <p:sp>
        <p:nvSpPr>
          <p:cNvPr id="3" name="Content Placeholder 2"/>
          <p:cNvSpPr>
            <a:spLocks noGrp="1"/>
          </p:cNvSpPr>
          <p:nvPr>
            <p:ph idx="1"/>
          </p:nvPr>
        </p:nvSpPr>
        <p:spPr>
          <a:xfrm>
            <a:off x="685800" y="1600200"/>
            <a:ext cx="7772400" cy="3657600"/>
          </a:xfrm>
        </p:spPr>
        <p:txBody>
          <a:bodyPr/>
          <a:lstStyle/>
          <a:p>
            <a:pPr marL="457200" indent="-457200"/>
            <a:r>
              <a:rPr lang="en-US" sz="2000" b="1" dirty="0" smtClean="0">
                <a:solidFill>
                  <a:schemeClr val="tx1"/>
                </a:solidFill>
              </a:rPr>
              <a:t>Establish  well-crafted, focused, valid, and clear documents to direct teaching</a:t>
            </a:r>
            <a:r>
              <a:rPr lang="en-US" sz="2000" dirty="0" smtClean="0"/>
              <a:t>.</a:t>
            </a:r>
          </a:p>
          <a:p>
            <a:pPr marL="457200" indent="-457200"/>
            <a:endParaRPr lang="en-US" sz="800" dirty="0" smtClean="0"/>
          </a:p>
          <a:p>
            <a:pPr marL="457200" indent="-457200"/>
            <a:r>
              <a:rPr lang="en-US" sz="2000" b="1" dirty="0" smtClean="0">
                <a:solidFill>
                  <a:schemeClr val="tx1"/>
                </a:solidFill>
              </a:rPr>
              <a:t>Align program and instructional resources with the standards and provide student equality and equity</a:t>
            </a:r>
          </a:p>
          <a:p>
            <a:pPr marL="457200" indent="-457200"/>
            <a:endParaRPr lang="en-US" sz="800" b="1" dirty="0" smtClean="0">
              <a:solidFill>
                <a:schemeClr val="tx1"/>
              </a:solidFill>
            </a:endParaRPr>
          </a:p>
          <a:p>
            <a:pPr marL="457200" indent="-457200"/>
            <a:r>
              <a:rPr lang="en-US" sz="2000" b="1" dirty="0" smtClean="0">
                <a:solidFill>
                  <a:schemeClr val="tx1"/>
                </a:solidFill>
              </a:rPr>
              <a:t>Establish clear expectations for monitoring and accountability</a:t>
            </a:r>
          </a:p>
          <a:p>
            <a:pPr marL="457200" indent="-457200"/>
            <a:endParaRPr lang="en-US" sz="800" b="1" dirty="0" smtClean="0">
              <a:solidFill>
                <a:schemeClr val="tx1"/>
              </a:solidFill>
            </a:endParaRPr>
          </a:p>
          <a:p>
            <a:pPr marL="457200" indent="-457200"/>
            <a:r>
              <a:rPr lang="en-US" sz="2000" b="1" dirty="0" smtClean="0">
                <a:solidFill>
                  <a:schemeClr val="tx1"/>
                </a:solidFill>
              </a:rPr>
              <a:t>Include effective district and school planning, staff development, and resource allocation, and provide a quality learning environment</a:t>
            </a:r>
          </a:p>
          <a:p>
            <a:endParaRPr lang="en-US" sz="2400" dirty="0" smtClean="0"/>
          </a:p>
          <a:p>
            <a:endParaRPr lang="en-US" dirty="0"/>
          </a:p>
        </p:txBody>
      </p:sp>
      <p:sp>
        <p:nvSpPr>
          <p:cNvPr id="4" name="TextBox 3"/>
          <p:cNvSpPr txBox="1"/>
          <p:nvPr/>
        </p:nvSpPr>
        <p:spPr>
          <a:xfrm>
            <a:off x="5029200" y="6172200"/>
            <a:ext cx="3424592" cy="461665"/>
          </a:xfrm>
          <a:prstGeom prst="rect">
            <a:avLst/>
          </a:prstGeom>
          <a:noFill/>
        </p:spPr>
        <p:txBody>
          <a:bodyPr wrap="none" rtlCol="0">
            <a:spAutoFit/>
          </a:bodyPr>
          <a:lstStyle/>
          <a:p>
            <a:r>
              <a:rPr lang="en-US" sz="1200" dirty="0" smtClean="0"/>
              <a:t>From: 50 Ways to Close the Achievement Gap</a:t>
            </a:r>
            <a:r>
              <a:rPr lang="en-US" dirty="0" smtClean="0"/>
              <a:t> </a:t>
            </a:r>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Local Exemplars? Content Examples?</a:t>
            </a: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Closure</a:t>
            </a:r>
            <a:endParaRPr lang="en-US" dirty="0"/>
          </a:p>
        </p:txBody>
      </p:sp>
      <p:sp>
        <p:nvSpPr>
          <p:cNvPr id="3" name="Content Placeholder 2"/>
          <p:cNvSpPr>
            <a:spLocks noGrp="1"/>
          </p:cNvSpPr>
          <p:nvPr>
            <p:ph idx="1"/>
          </p:nvPr>
        </p:nvSpPr>
        <p:spPr/>
        <p:txBody>
          <a:bodyPr/>
          <a:lstStyle/>
          <a:p>
            <a:r>
              <a:rPr lang="en-US" dirty="0" smtClean="0"/>
              <a:t>Connection with Professional Standards?</a:t>
            </a:r>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229600" cy="1143000"/>
          </a:xfrm>
        </p:spPr>
        <p:txBody>
          <a:bodyPr/>
          <a:lstStyle/>
          <a:p>
            <a:pPr eaLnBrk="1" hangingPunct="1">
              <a:defRPr/>
            </a:pPr>
            <a:r>
              <a:rPr lang="en-US" dirty="0" smtClean="0">
                <a:solidFill>
                  <a:srgbClr val="CC0066"/>
                </a:solidFill>
                <a:effectLst>
                  <a:outerShdw blurRad="38100" dist="38100" dir="2700000" algn="tl">
                    <a:srgbClr val="000000">
                      <a:alpha val="43137"/>
                    </a:srgbClr>
                  </a:outerShdw>
                </a:effectLst>
              </a:rPr>
              <a:t>STEPS TO FULL IMPLENTATION</a:t>
            </a:r>
            <a:endParaRPr lang="en-US" dirty="0">
              <a:solidFill>
                <a:srgbClr val="CC0066"/>
              </a:solidFill>
              <a:effectLst>
                <a:outerShdw blurRad="38100" dist="38100" dir="2700000" algn="tl">
                  <a:srgbClr val="000000">
                    <a:alpha val="43137"/>
                  </a:srgbClr>
                </a:outerShdw>
              </a:effectLst>
            </a:endParaRPr>
          </a:p>
        </p:txBody>
      </p:sp>
      <p:sp>
        <p:nvSpPr>
          <p:cNvPr id="74755" name="TextBox 9"/>
          <p:cNvSpPr txBox="1">
            <a:spLocks noChangeArrowheads="1"/>
          </p:cNvSpPr>
          <p:nvPr/>
        </p:nvSpPr>
        <p:spPr bwMode="auto">
          <a:xfrm>
            <a:off x="1143000" y="1371600"/>
            <a:ext cx="6781800" cy="4524375"/>
          </a:xfrm>
          <a:prstGeom prst="rect">
            <a:avLst/>
          </a:prstGeom>
          <a:noFill/>
          <a:ln w="9525">
            <a:noFill/>
            <a:miter lim="800000"/>
            <a:headEnd/>
            <a:tailEnd/>
          </a:ln>
        </p:spPr>
        <p:txBody>
          <a:bodyPr>
            <a:spAutoFit/>
          </a:bodyPr>
          <a:lstStyle/>
          <a:p>
            <a:pPr>
              <a:buFont typeface="Wingdings" pitchFamily="2" charset="2"/>
              <a:buChar char="q"/>
            </a:pPr>
            <a:r>
              <a:rPr lang="en-US"/>
              <a:t>  Monitor teacher progress (continuous process)</a:t>
            </a:r>
          </a:p>
          <a:p>
            <a:pPr lvl="1">
              <a:buFont typeface="Wingdings" pitchFamily="2" charset="2"/>
              <a:buChar char="q"/>
            </a:pPr>
            <a:endParaRPr lang="en-US"/>
          </a:p>
          <a:p>
            <a:pPr>
              <a:buFont typeface="Wingdings" pitchFamily="2" charset="2"/>
              <a:buChar char="q"/>
            </a:pPr>
            <a:r>
              <a:rPr lang="en-US"/>
              <a:t>  Provide support when needed</a:t>
            </a:r>
          </a:p>
          <a:p>
            <a:pPr>
              <a:buFont typeface="Wingdings" pitchFamily="2" charset="2"/>
              <a:buChar char="q"/>
            </a:pPr>
            <a:endParaRPr lang="en-US"/>
          </a:p>
          <a:p>
            <a:pPr>
              <a:buFont typeface="Wingdings" pitchFamily="2" charset="2"/>
              <a:buChar char="q"/>
            </a:pPr>
            <a:r>
              <a:rPr lang="en-US"/>
              <a:t>  Monitor student progress to mastery of standards on a broad scale i.e. summative level – statewide, district wide, school wide</a:t>
            </a:r>
          </a:p>
          <a:p>
            <a:pPr>
              <a:buFont typeface="Wingdings" pitchFamily="2" charset="2"/>
              <a:buChar char="q"/>
            </a:pPr>
            <a:endParaRPr lang="en-US"/>
          </a:p>
          <a:p>
            <a:pPr>
              <a:buFont typeface="Wingdings" pitchFamily="2" charset="2"/>
              <a:buChar char="q"/>
            </a:pPr>
            <a:r>
              <a:rPr lang="en-US"/>
              <a:t>  Is the practice embedded in the way curriculum is developed and sustained over time?</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p:txBody>
          <a:bodyPr/>
          <a:lstStyle/>
          <a:p>
            <a:pPr eaLnBrk="1" hangingPunct="1"/>
            <a:r>
              <a:rPr lang="en-US" sz="4000" smtClean="0"/>
              <a:t>Curriculum Analysis Questions </a:t>
            </a:r>
          </a:p>
        </p:txBody>
      </p:sp>
      <p:sp>
        <p:nvSpPr>
          <p:cNvPr id="3" name="TextBox 2"/>
          <p:cNvSpPr txBox="1"/>
          <p:nvPr/>
        </p:nvSpPr>
        <p:spPr>
          <a:xfrm>
            <a:off x="457200" y="1417638"/>
            <a:ext cx="8229600" cy="4524375"/>
          </a:xfrm>
          <a:prstGeom prst="rect">
            <a:avLst/>
          </a:prstGeom>
          <a:noFill/>
        </p:spPr>
        <p:txBody>
          <a:bodyPr>
            <a:spAutoFit/>
          </a:bodyPr>
          <a:lstStyle/>
          <a:p>
            <a:pPr marL="457200" indent="-457200">
              <a:buFontTx/>
              <a:buAutoNum type="arabicPeriod"/>
              <a:defRPr/>
            </a:pPr>
            <a:r>
              <a:rPr dirty="0"/>
              <a:t>On what curriculum and standards documents and other resources will you base your analysis? Which state and national standards are relevant to the curriculum you have chosen?</a:t>
            </a:r>
            <a:endParaRPr lang="en-US" dirty="0"/>
          </a:p>
          <a:p>
            <a:pPr marL="457200" indent="-457200">
              <a:buFont typeface="+mj-lt"/>
              <a:buAutoNum type="arabicPeriod"/>
              <a:defRPr/>
            </a:pPr>
            <a:endParaRPr dirty="0"/>
          </a:p>
          <a:p>
            <a:pPr marL="457200" indent="-457200">
              <a:buFont typeface="+mj-lt"/>
              <a:buAutoNum type="arabicPeriod"/>
              <a:defRPr/>
            </a:pPr>
            <a:r>
              <a:rPr dirty="0"/>
              <a:t>On what aspects of the analysis do the standards documents focus? </a:t>
            </a:r>
            <a:endParaRPr lang="en-US" dirty="0"/>
          </a:p>
          <a:p>
            <a:pPr marL="457200" indent="-457200">
              <a:buFont typeface="+mj-lt"/>
              <a:buAutoNum type="arabicPeriod"/>
              <a:defRPr/>
            </a:pPr>
            <a:endParaRPr lang="en-US" dirty="0"/>
          </a:p>
          <a:p>
            <a:pPr marL="457200" indent="-457200">
              <a:buFont typeface="+mj-lt"/>
              <a:buAutoNum type="arabicPeriod"/>
              <a:defRPr/>
            </a:pPr>
            <a:r>
              <a:rPr dirty="0"/>
              <a:t>On what aspects do the curriculum documents focus? </a:t>
            </a:r>
            <a:endParaRPr lang="en-US" dirty="0"/>
          </a:p>
          <a:p>
            <a:pPr marL="457200" indent="-457200">
              <a:buFont typeface="+mj-lt"/>
              <a:buAutoNum type="arabicPeriod"/>
              <a:defRPr/>
            </a:pPr>
            <a:endParaRPr dirty="0"/>
          </a:p>
          <a:p>
            <a:pPr marL="457200" indent="-457200">
              <a:buFont typeface="+mj-lt"/>
              <a:buAutoNum type="arabicPeriod"/>
              <a:defRPr/>
            </a:pPr>
            <a:r>
              <a:rPr dirty="0"/>
              <a:t>What limitations in documentation do you find?</a:t>
            </a:r>
          </a:p>
          <a:p>
            <a:pPr>
              <a:defRPr/>
            </a:pPr>
            <a:endParaRPr lang="en-US" dirty="0"/>
          </a:p>
        </p:txBody>
      </p:sp>
      <p:sp>
        <p:nvSpPr>
          <p:cNvPr id="66564" name="TextBox 3"/>
          <p:cNvSpPr txBox="1">
            <a:spLocks noChangeArrowheads="1"/>
          </p:cNvSpPr>
          <p:nvPr/>
        </p:nvSpPr>
        <p:spPr bwMode="auto">
          <a:xfrm>
            <a:off x="5410200" y="6183313"/>
            <a:ext cx="2819400" cy="369887"/>
          </a:xfrm>
          <a:prstGeom prst="rect">
            <a:avLst/>
          </a:prstGeom>
          <a:noFill/>
          <a:ln w="9525">
            <a:noFill/>
            <a:miter lim="800000"/>
            <a:headEnd/>
            <a:tailEnd/>
          </a:ln>
        </p:spPr>
        <p:txBody>
          <a:bodyPr>
            <a:spAutoFit/>
          </a:bodyPr>
          <a:lstStyle/>
          <a:p>
            <a:r>
              <a:rPr lang="en-US"/>
              <a:t>Posner, 2004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eaLnBrk="1" hangingPunct="1"/>
            <a:r>
              <a:rPr lang="en-US" sz="4800" smtClean="0">
                <a:solidFill>
                  <a:srgbClr val="00467A"/>
                </a:solidFill>
                <a:latin typeface="Sylfaen" pitchFamily="18" charset="0"/>
              </a:rPr>
              <a:t>Teachers Are Expected To:</a:t>
            </a:r>
          </a:p>
        </p:txBody>
      </p:sp>
      <p:sp>
        <p:nvSpPr>
          <p:cNvPr id="17411" name="Content Placeholder 2"/>
          <p:cNvSpPr>
            <a:spLocks noGrp="1"/>
          </p:cNvSpPr>
          <p:nvPr>
            <p:ph idx="1"/>
          </p:nvPr>
        </p:nvSpPr>
        <p:spPr>
          <a:xfrm>
            <a:off x="457200" y="1951038"/>
            <a:ext cx="4191000" cy="4525962"/>
          </a:xfrm>
        </p:spPr>
        <p:txBody>
          <a:bodyPr/>
          <a:lstStyle/>
          <a:p>
            <a:pPr algn="ctr" eaLnBrk="1" hangingPunct="1">
              <a:buFontTx/>
              <a:buNone/>
            </a:pPr>
            <a:r>
              <a:rPr lang="en-US" smtClean="0">
                <a:latin typeface="Sylfaen" pitchFamily="18" charset="0"/>
              </a:rPr>
              <a:t>   Work collaboratively to create a </a:t>
            </a:r>
            <a:r>
              <a:rPr lang="en-US" b="1" u="sng" smtClean="0">
                <a:latin typeface="Sylfaen" pitchFamily="18" charset="0"/>
              </a:rPr>
              <a:t>professional learning community </a:t>
            </a:r>
            <a:r>
              <a:rPr lang="en-US" smtClean="0">
                <a:latin typeface="Sylfaen" pitchFamily="18" charset="0"/>
              </a:rPr>
              <a:t>in order to </a:t>
            </a:r>
            <a:r>
              <a:rPr lang="en-US" b="1" u="sng" smtClean="0">
                <a:latin typeface="Sylfaen" pitchFamily="18" charset="0"/>
              </a:rPr>
              <a:t>plan instruction appropriate for students</a:t>
            </a:r>
            <a:r>
              <a:rPr lang="en-US" smtClean="0">
                <a:latin typeface="Sylfaen" pitchFamily="18" charset="0"/>
              </a:rPr>
              <a:t>.</a:t>
            </a:r>
            <a:endParaRPr lang="en-US" smtClean="0"/>
          </a:p>
        </p:txBody>
      </p:sp>
      <p:pic>
        <p:nvPicPr>
          <p:cNvPr id="17412" name="Picture 3"/>
          <p:cNvPicPr>
            <a:picLocks noChangeAspect="1" noChangeArrowheads="1"/>
          </p:cNvPicPr>
          <p:nvPr/>
        </p:nvPicPr>
        <p:blipFill>
          <a:blip r:embed="rId3" cstate="print"/>
          <a:srcRect/>
          <a:stretch>
            <a:fillRect/>
          </a:stretch>
        </p:blipFill>
        <p:spPr bwMode="auto">
          <a:xfrm rot="750493">
            <a:off x="5489575" y="1714500"/>
            <a:ext cx="2889250" cy="3865563"/>
          </a:xfrm>
          <a:prstGeom prst="rect">
            <a:avLst/>
          </a:prstGeom>
          <a:noFill/>
          <a:ln w="12700" cap="sq">
            <a:solidFill>
              <a:srgbClr val="0070C0"/>
            </a:solidFill>
            <a:miter lim="800000"/>
            <a:headEnd type="none" w="sm" len="sm"/>
            <a:tailEnd type="none" w="sm" len="sm"/>
          </a:ln>
        </p:spPr>
      </p:pic>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eaLnBrk="1" hangingPunct="1"/>
            <a:r>
              <a:rPr lang="en-US" sz="4800" smtClean="0">
                <a:solidFill>
                  <a:srgbClr val="00467A"/>
                </a:solidFill>
                <a:latin typeface="Sylfaen" pitchFamily="18" charset="0"/>
              </a:rPr>
              <a:t>Teachers Are Expected To:</a:t>
            </a:r>
            <a:endParaRPr lang="en-US" sz="4800" smtClean="0">
              <a:solidFill>
                <a:srgbClr val="00467A"/>
              </a:solidFill>
            </a:endParaRPr>
          </a:p>
        </p:txBody>
      </p:sp>
      <p:sp>
        <p:nvSpPr>
          <p:cNvPr id="18435" name="Content Placeholder 2"/>
          <p:cNvSpPr>
            <a:spLocks noGrp="1"/>
          </p:cNvSpPr>
          <p:nvPr>
            <p:ph idx="1"/>
          </p:nvPr>
        </p:nvSpPr>
        <p:spPr>
          <a:xfrm>
            <a:off x="304800" y="1600200"/>
            <a:ext cx="4572000" cy="4525963"/>
          </a:xfrm>
        </p:spPr>
        <p:txBody>
          <a:bodyPr/>
          <a:lstStyle/>
          <a:p>
            <a:pPr algn="ctr" eaLnBrk="1" hangingPunct="1">
              <a:buFontTx/>
              <a:buNone/>
            </a:pPr>
            <a:r>
              <a:rPr lang="en-US" smtClean="0">
                <a:latin typeface="Sylfaen" pitchFamily="18" charset="0"/>
              </a:rPr>
              <a:t>   Collaborate with their colleagues and use a variety of data sources for short and long range planning </a:t>
            </a:r>
            <a:r>
              <a:rPr lang="en-US" u="sng" smtClean="0">
                <a:latin typeface="Sylfaen" pitchFamily="18" charset="0"/>
              </a:rPr>
              <a:t>based on the </a:t>
            </a:r>
          </a:p>
          <a:p>
            <a:pPr algn="ctr" eaLnBrk="1" hangingPunct="1">
              <a:buFontTx/>
              <a:buNone/>
            </a:pPr>
            <a:r>
              <a:rPr lang="en-US" i="1" smtClean="0">
                <a:latin typeface="Sylfaen" pitchFamily="18" charset="0"/>
              </a:rPr>
              <a:t>North Carolina Standard</a:t>
            </a:r>
            <a:r>
              <a:rPr lang="en-US" smtClean="0">
                <a:latin typeface="Sylfaen" pitchFamily="18" charset="0"/>
              </a:rPr>
              <a:t> </a:t>
            </a:r>
            <a:r>
              <a:rPr lang="en-US" i="1" smtClean="0">
                <a:latin typeface="Sylfaen" pitchFamily="18" charset="0"/>
              </a:rPr>
              <a:t>Course of Study</a:t>
            </a:r>
            <a:r>
              <a:rPr lang="en-US" smtClean="0">
                <a:latin typeface="Sylfaen" pitchFamily="18" charset="0"/>
              </a:rPr>
              <a:t>.</a:t>
            </a:r>
            <a:endParaRPr lang="en-US" smtClean="0"/>
          </a:p>
        </p:txBody>
      </p:sp>
      <p:pic>
        <p:nvPicPr>
          <p:cNvPr id="18436" name="Picture 2"/>
          <p:cNvPicPr>
            <a:picLocks noChangeAspect="1" noChangeArrowheads="1"/>
          </p:cNvPicPr>
          <p:nvPr/>
        </p:nvPicPr>
        <p:blipFill>
          <a:blip r:embed="rId2" cstate="print"/>
          <a:srcRect/>
          <a:stretch>
            <a:fillRect/>
          </a:stretch>
        </p:blipFill>
        <p:spPr bwMode="auto">
          <a:xfrm rot="758212">
            <a:off x="5492750" y="1641475"/>
            <a:ext cx="2898775" cy="3867150"/>
          </a:xfrm>
          <a:prstGeom prst="rect">
            <a:avLst/>
          </a:prstGeom>
          <a:noFill/>
          <a:ln w="12700" cap="sq">
            <a:solidFill>
              <a:srgbClr val="0070C0"/>
            </a:solidFill>
            <a:miter lim="800000"/>
            <a:headEnd type="none" w="sm" len="sm"/>
            <a:tailEnd type="none" w="sm" len="sm"/>
          </a:ln>
        </p:spPr>
      </p:pic>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Puzzle%20Pieces"/>
          <p:cNvPicPr>
            <a:picLocks noChangeAspect="1" noChangeArrowheads="1"/>
          </p:cNvPicPr>
          <p:nvPr/>
        </p:nvPicPr>
        <p:blipFill>
          <a:blip r:embed="rId2" cstate="print"/>
          <a:srcRect/>
          <a:stretch>
            <a:fillRect/>
          </a:stretch>
        </p:blipFill>
        <p:spPr bwMode="auto">
          <a:xfrm>
            <a:off x="0" y="-14288"/>
            <a:ext cx="9601200" cy="6875463"/>
          </a:xfrm>
          <a:prstGeom prst="rect">
            <a:avLst/>
          </a:prstGeom>
          <a:noFill/>
          <a:ln w="9525">
            <a:noFill/>
            <a:miter lim="800000"/>
            <a:headEnd/>
            <a:tailEnd/>
          </a:ln>
        </p:spPr>
      </p:pic>
      <p:sp>
        <p:nvSpPr>
          <p:cNvPr id="19459" name="Rectangle 3"/>
          <p:cNvSpPr>
            <a:spLocks noGrp="1" noChangeArrowheads="1"/>
          </p:cNvSpPr>
          <p:nvPr>
            <p:ph type="title"/>
          </p:nvPr>
        </p:nvSpPr>
        <p:spPr>
          <a:xfrm>
            <a:off x="228600" y="0"/>
            <a:ext cx="6858000" cy="4678363"/>
          </a:xfrm>
        </p:spPr>
        <p:txBody>
          <a:bodyPr/>
          <a:lstStyle/>
          <a:p>
            <a:pPr eaLnBrk="1" hangingPunct="1"/>
            <a:r>
              <a:rPr lang="en-US" dirty="0" smtClean="0">
                <a:latin typeface="Sylfaen" pitchFamily="18" charset="0"/>
              </a:rPr>
              <a:t>What Pieces Make </a:t>
            </a:r>
            <a:br>
              <a:rPr lang="en-US" dirty="0" smtClean="0">
                <a:latin typeface="Sylfaen" pitchFamily="18" charset="0"/>
              </a:rPr>
            </a:br>
            <a:r>
              <a:rPr lang="en-US" dirty="0" smtClean="0">
                <a:latin typeface="Sylfaen" pitchFamily="18" charset="0"/>
              </a:rPr>
              <a:t>Instructional </a:t>
            </a:r>
            <a:br>
              <a:rPr lang="en-US" dirty="0" smtClean="0">
                <a:latin typeface="Sylfaen" pitchFamily="18" charset="0"/>
              </a:rPr>
            </a:br>
            <a:r>
              <a:rPr lang="en-US" dirty="0" smtClean="0">
                <a:latin typeface="Sylfaen" pitchFamily="18" charset="0"/>
              </a:rPr>
              <a:t>Planning </a:t>
            </a:r>
            <a:br>
              <a:rPr lang="en-US" dirty="0" smtClean="0">
                <a:latin typeface="Sylfaen" pitchFamily="18" charset="0"/>
              </a:rPr>
            </a:br>
            <a:r>
              <a:rPr lang="en-US" dirty="0" smtClean="0">
                <a:latin typeface="Sylfaen" pitchFamily="18" charset="0"/>
              </a:rPr>
              <a:t>and Teaching Happen ?</a:t>
            </a:r>
          </a:p>
        </p:txBody>
      </p:sp>
      <p:sp>
        <p:nvSpPr>
          <p:cNvPr id="19460" name="Text Box 4"/>
          <p:cNvSpPr txBox="1">
            <a:spLocks noChangeArrowheads="1"/>
          </p:cNvSpPr>
          <p:nvPr/>
        </p:nvSpPr>
        <p:spPr bwMode="auto">
          <a:xfrm rot="-1630371">
            <a:off x="4795838" y="1625600"/>
            <a:ext cx="1120775" cy="585788"/>
          </a:xfrm>
          <a:prstGeom prst="rect">
            <a:avLst/>
          </a:prstGeom>
          <a:noFill/>
          <a:ln w="12700" cap="sq">
            <a:noFill/>
            <a:miter lim="800000"/>
            <a:headEnd type="none" w="sm" len="sm"/>
            <a:tailEnd type="none" w="sm" len="sm"/>
          </a:ln>
        </p:spPr>
        <p:txBody>
          <a:bodyPr wrap="none">
            <a:spAutoFit/>
          </a:bodyPr>
          <a:lstStyle/>
          <a:p>
            <a:r>
              <a:rPr lang="en-US" sz="1600" b="1"/>
              <a:t>Learning</a:t>
            </a:r>
          </a:p>
          <a:p>
            <a:r>
              <a:rPr lang="en-US" sz="1600" b="1"/>
              <a:t>Activities</a:t>
            </a:r>
          </a:p>
        </p:txBody>
      </p:sp>
      <p:sp>
        <p:nvSpPr>
          <p:cNvPr id="19461" name="Text Box 5"/>
          <p:cNvSpPr txBox="1">
            <a:spLocks noChangeArrowheads="1"/>
          </p:cNvSpPr>
          <p:nvPr/>
        </p:nvSpPr>
        <p:spPr bwMode="auto">
          <a:xfrm rot="1682032">
            <a:off x="6615113" y="1703388"/>
            <a:ext cx="1181100" cy="277812"/>
          </a:xfrm>
          <a:prstGeom prst="rect">
            <a:avLst/>
          </a:prstGeom>
          <a:noFill/>
          <a:ln w="12700" cap="sq">
            <a:noFill/>
            <a:miter lim="800000"/>
            <a:headEnd type="none" w="sm" len="sm"/>
            <a:tailEnd type="none" w="sm" len="sm"/>
          </a:ln>
        </p:spPr>
        <p:txBody>
          <a:bodyPr wrap="none">
            <a:spAutoFit/>
          </a:bodyPr>
          <a:lstStyle/>
          <a:p>
            <a:r>
              <a:rPr lang="en-US" sz="1200" b="1"/>
              <a:t>Pacing Guides</a:t>
            </a:r>
          </a:p>
        </p:txBody>
      </p:sp>
      <p:sp>
        <p:nvSpPr>
          <p:cNvPr id="19462" name="Text Box 6"/>
          <p:cNvSpPr txBox="1">
            <a:spLocks noChangeArrowheads="1"/>
          </p:cNvSpPr>
          <p:nvPr/>
        </p:nvSpPr>
        <p:spPr bwMode="auto">
          <a:xfrm rot="-1314685">
            <a:off x="6402388" y="3194050"/>
            <a:ext cx="823912" cy="584200"/>
          </a:xfrm>
          <a:prstGeom prst="rect">
            <a:avLst/>
          </a:prstGeom>
          <a:noFill/>
          <a:ln w="12700" cap="sq">
            <a:noFill/>
            <a:miter lim="800000"/>
            <a:headEnd type="none" w="sm" len="sm"/>
            <a:tailEnd type="none" w="sm" len="sm"/>
          </a:ln>
        </p:spPr>
        <p:txBody>
          <a:bodyPr wrap="none">
            <a:spAutoFit/>
          </a:bodyPr>
          <a:lstStyle/>
          <a:p>
            <a:r>
              <a:rPr lang="en-US" sz="1600"/>
              <a:t>Lesson</a:t>
            </a:r>
          </a:p>
          <a:p>
            <a:r>
              <a:rPr lang="en-US" sz="1600"/>
              <a:t>Plans</a:t>
            </a:r>
          </a:p>
        </p:txBody>
      </p:sp>
      <p:sp>
        <p:nvSpPr>
          <p:cNvPr id="19463" name="Text Box 7"/>
          <p:cNvSpPr txBox="1">
            <a:spLocks noChangeArrowheads="1"/>
          </p:cNvSpPr>
          <p:nvPr/>
        </p:nvSpPr>
        <p:spPr bwMode="auto">
          <a:xfrm>
            <a:off x="6080125" y="5532438"/>
            <a:ext cx="941388" cy="461962"/>
          </a:xfrm>
          <a:prstGeom prst="rect">
            <a:avLst/>
          </a:prstGeom>
          <a:noFill/>
          <a:ln w="12700" cap="sq">
            <a:noFill/>
            <a:miter lim="800000"/>
            <a:headEnd type="none" w="sm" len="sm"/>
            <a:tailEnd type="none" w="sm" len="sm"/>
          </a:ln>
        </p:spPr>
        <p:txBody>
          <a:bodyPr>
            <a:spAutoFit/>
          </a:bodyPr>
          <a:lstStyle/>
          <a:p>
            <a:r>
              <a:rPr lang="en-US" sz="1200" b="1"/>
              <a:t>Content</a:t>
            </a:r>
          </a:p>
          <a:p>
            <a:r>
              <a:rPr lang="en-US" sz="1200" b="1"/>
              <a:t>Standards</a:t>
            </a:r>
          </a:p>
        </p:txBody>
      </p:sp>
      <p:sp>
        <p:nvSpPr>
          <p:cNvPr id="19464" name="Text Box 8"/>
          <p:cNvSpPr txBox="1">
            <a:spLocks noChangeArrowheads="1"/>
          </p:cNvSpPr>
          <p:nvPr/>
        </p:nvSpPr>
        <p:spPr bwMode="auto">
          <a:xfrm rot="1855108">
            <a:off x="5318125" y="236538"/>
            <a:ext cx="1120775" cy="277812"/>
          </a:xfrm>
          <a:prstGeom prst="rect">
            <a:avLst/>
          </a:prstGeom>
          <a:noFill/>
          <a:ln w="12700" cap="sq">
            <a:noFill/>
            <a:miter lim="800000"/>
            <a:headEnd type="none" w="sm" len="sm"/>
            <a:tailEnd type="none" w="sm" len="sm"/>
          </a:ln>
        </p:spPr>
        <p:txBody>
          <a:bodyPr wrap="none">
            <a:spAutoFit/>
          </a:bodyPr>
          <a:lstStyle/>
          <a:p>
            <a:r>
              <a:rPr lang="en-US" sz="1200" b="1"/>
              <a:t>Assessments</a:t>
            </a:r>
          </a:p>
        </p:txBody>
      </p:sp>
      <p:sp>
        <p:nvSpPr>
          <p:cNvPr id="19465" name="Text Box 9"/>
          <p:cNvSpPr txBox="1">
            <a:spLocks noChangeArrowheads="1"/>
          </p:cNvSpPr>
          <p:nvPr/>
        </p:nvSpPr>
        <p:spPr bwMode="auto">
          <a:xfrm rot="-5163289">
            <a:off x="8090694" y="923131"/>
            <a:ext cx="923925" cy="277813"/>
          </a:xfrm>
          <a:prstGeom prst="rect">
            <a:avLst/>
          </a:prstGeom>
          <a:noFill/>
          <a:ln w="12700" cap="sq">
            <a:noFill/>
            <a:miter lim="800000"/>
            <a:headEnd type="none" w="sm" len="sm"/>
            <a:tailEnd type="none" w="sm" len="sm"/>
          </a:ln>
        </p:spPr>
        <p:txBody>
          <a:bodyPr wrap="none">
            <a:spAutoFit/>
          </a:bodyPr>
          <a:lstStyle/>
          <a:p>
            <a:r>
              <a:rPr lang="en-US" sz="1200" b="1"/>
              <a:t>Unit Plans</a:t>
            </a:r>
          </a:p>
        </p:txBody>
      </p:sp>
      <p:sp>
        <p:nvSpPr>
          <p:cNvPr id="19466" name="TextBox 9"/>
          <p:cNvSpPr txBox="1">
            <a:spLocks noChangeArrowheads="1"/>
          </p:cNvSpPr>
          <p:nvPr/>
        </p:nvSpPr>
        <p:spPr bwMode="auto">
          <a:xfrm>
            <a:off x="990600" y="4876800"/>
            <a:ext cx="4343400" cy="461963"/>
          </a:xfrm>
          <a:prstGeom prst="rect">
            <a:avLst/>
          </a:prstGeom>
          <a:noFill/>
          <a:ln w="9525">
            <a:noFill/>
            <a:miter lim="800000"/>
            <a:headEnd/>
            <a:tailEnd/>
          </a:ln>
        </p:spPr>
        <p:txBody>
          <a:bodyPr wrap="none">
            <a:spAutoFit/>
          </a:bodyPr>
          <a:lstStyle/>
          <a:p>
            <a:r>
              <a:rPr lang="en-US"/>
              <a:t>(Cool Interesting Activity Here)</a:t>
            </a: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3"/>
          <p:cNvSpPr>
            <a:spLocks noGrp="1" noChangeArrowheads="1"/>
          </p:cNvSpPr>
          <p:nvPr>
            <p:ph type="body" idx="1"/>
          </p:nvPr>
        </p:nvSpPr>
        <p:spPr>
          <a:xfrm>
            <a:off x="457200" y="2027238"/>
            <a:ext cx="8229600" cy="2468562"/>
          </a:xfrm>
        </p:spPr>
        <p:txBody>
          <a:bodyPr/>
          <a:lstStyle/>
          <a:p>
            <a:pPr marL="514350" indent="-514350" eaLnBrk="1" hangingPunct="1">
              <a:lnSpc>
                <a:spcPct val="90000"/>
              </a:lnSpc>
              <a:buFontTx/>
              <a:buNone/>
            </a:pPr>
            <a:r>
              <a:rPr lang="en-US" sz="3600" b="1" smtClean="0">
                <a:latin typeface="Sylfaen" pitchFamily="18" charset="0"/>
                <a:cs typeface="Arial" charset="0"/>
              </a:rPr>
              <a:t>Define it: </a:t>
            </a:r>
            <a:r>
              <a:rPr lang="en-US" sz="2000" smtClean="0">
                <a:solidFill>
                  <a:srgbClr val="00467A"/>
                </a:solidFill>
                <a:latin typeface="Sylfaen" pitchFamily="18" charset="0"/>
                <a:cs typeface="Arial" charset="0"/>
              </a:rPr>
              <a:t>What is </a:t>
            </a:r>
            <a:r>
              <a:rPr lang="en-US" sz="2000" u="sng" smtClean="0">
                <a:solidFill>
                  <a:srgbClr val="00467A"/>
                </a:solidFill>
                <a:latin typeface="Sylfaen" pitchFamily="18" charset="0"/>
                <a:cs typeface="Arial" charset="0"/>
              </a:rPr>
              <a:t>it</a:t>
            </a:r>
            <a:r>
              <a:rPr lang="en-US" sz="2000" smtClean="0">
                <a:solidFill>
                  <a:srgbClr val="00467A"/>
                </a:solidFill>
                <a:latin typeface="Sylfaen" pitchFamily="18" charset="0"/>
                <a:cs typeface="Arial" charset="0"/>
              </a:rPr>
              <a:t> we expect students to learn?</a:t>
            </a:r>
          </a:p>
          <a:p>
            <a:pPr marL="514350" indent="-514350" eaLnBrk="1" hangingPunct="1">
              <a:lnSpc>
                <a:spcPct val="90000"/>
              </a:lnSpc>
              <a:buFontTx/>
              <a:buNone/>
            </a:pPr>
            <a:endParaRPr lang="en-US" sz="1200" smtClean="0">
              <a:solidFill>
                <a:srgbClr val="00467A"/>
              </a:solidFill>
              <a:latin typeface="Sylfaen" pitchFamily="18" charset="0"/>
              <a:cs typeface="Arial" charset="0"/>
            </a:endParaRPr>
          </a:p>
          <a:p>
            <a:pPr marL="514350" indent="-514350" eaLnBrk="1" hangingPunct="1">
              <a:lnSpc>
                <a:spcPct val="90000"/>
              </a:lnSpc>
              <a:buFontTx/>
              <a:buNone/>
            </a:pPr>
            <a:r>
              <a:rPr lang="en-US" sz="3600" b="1" smtClean="0">
                <a:latin typeface="Sylfaen" pitchFamily="18" charset="0"/>
                <a:cs typeface="Arial" charset="0"/>
              </a:rPr>
              <a:t>Measure it: </a:t>
            </a:r>
            <a:r>
              <a:rPr lang="en-US" sz="2000" smtClean="0">
                <a:solidFill>
                  <a:srgbClr val="00467A"/>
                </a:solidFill>
                <a:latin typeface="Sylfaen" pitchFamily="18" charset="0"/>
                <a:cs typeface="Arial" charset="0"/>
              </a:rPr>
              <a:t>How will we know when they have learned </a:t>
            </a:r>
            <a:r>
              <a:rPr lang="en-US" sz="2000" u="sng" smtClean="0">
                <a:solidFill>
                  <a:srgbClr val="00467A"/>
                </a:solidFill>
                <a:latin typeface="Sylfaen" pitchFamily="18" charset="0"/>
                <a:cs typeface="Arial" charset="0"/>
              </a:rPr>
              <a:t>it</a:t>
            </a:r>
            <a:r>
              <a:rPr lang="en-US" sz="2000" smtClean="0">
                <a:solidFill>
                  <a:srgbClr val="00467A"/>
                </a:solidFill>
                <a:latin typeface="Sylfaen" pitchFamily="18" charset="0"/>
                <a:cs typeface="Arial" charset="0"/>
              </a:rPr>
              <a:t>?</a:t>
            </a:r>
          </a:p>
          <a:p>
            <a:pPr marL="514350" indent="-514350" eaLnBrk="1" hangingPunct="1">
              <a:lnSpc>
                <a:spcPct val="90000"/>
              </a:lnSpc>
              <a:buFontTx/>
              <a:buNone/>
            </a:pPr>
            <a:endParaRPr lang="en-US" sz="1200" smtClean="0">
              <a:solidFill>
                <a:srgbClr val="00467A"/>
              </a:solidFill>
              <a:latin typeface="Sylfaen" pitchFamily="18" charset="0"/>
              <a:cs typeface="Arial" charset="0"/>
            </a:endParaRPr>
          </a:p>
          <a:p>
            <a:pPr marL="514350" indent="-514350" eaLnBrk="1" hangingPunct="1">
              <a:lnSpc>
                <a:spcPct val="90000"/>
              </a:lnSpc>
              <a:buFontTx/>
              <a:buNone/>
            </a:pPr>
            <a:r>
              <a:rPr lang="en-US" sz="3600" b="1" smtClean="0">
                <a:latin typeface="Sylfaen" pitchFamily="18" charset="0"/>
                <a:cs typeface="Arial" charset="0"/>
              </a:rPr>
              <a:t>Scaffold it: </a:t>
            </a:r>
            <a:r>
              <a:rPr lang="en-US" sz="2000" smtClean="0">
                <a:solidFill>
                  <a:srgbClr val="00467A"/>
                </a:solidFill>
                <a:latin typeface="Sylfaen" pitchFamily="18" charset="0"/>
                <a:cs typeface="Arial" charset="0"/>
              </a:rPr>
              <a:t>How will we respond when they don’t learn </a:t>
            </a:r>
            <a:r>
              <a:rPr lang="en-US" sz="2000" u="sng" smtClean="0">
                <a:solidFill>
                  <a:srgbClr val="00467A"/>
                </a:solidFill>
                <a:latin typeface="Sylfaen" pitchFamily="18" charset="0"/>
                <a:cs typeface="Arial" charset="0"/>
              </a:rPr>
              <a:t>it</a:t>
            </a:r>
            <a:r>
              <a:rPr lang="en-US" sz="2000" smtClean="0">
                <a:solidFill>
                  <a:srgbClr val="00467A"/>
                </a:solidFill>
                <a:latin typeface="Sylfaen" pitchFamily="18" charset="0"/>
                <a:cs typeface="Arial" charset="0"/>
              </a:rPr>
              <a:t>?</a:t>
            </a:r>
          </a:p>
          <a:p>
            <a:pPr marL="514350" indent="-514350" eaLnBrk="1" hangingPunct="1">
              <a:lnSpc>
                <a:spcPct val="90000"/>
              </a:lnSpc>
              <a:buFontTx/>
              <a:buNone/>
            </a:pPr>
            <a:endParaRPr lang="en-US" sz="1200" smtClean="0">
              <a:solidFill>
                <a:srgbClr val="00467A"/>
              </a:solidFill>
              <a:latin typeface="Sylfaen" pitchFamily="18" charset="0"/>
              <a:cs typeface="Times New Roman" pitchFamily="18" charset="0"/>
            </a:endParaRPr>
          </a:p>
          <a:p>
            <a:pPr marL="514350" indent="-514350" eaLnBrk="1" hangingPunct="1">
              <a:lnSpc>
                <a:spcPct val="90000"/>
              </a:lnSpc>
              <a:buFontTx/>
              <a:buNone/>
            </a:pPr>
            <a:r>
              <a:rPr lang="en-US" sz="3600" b="1" smtClean="0">
                <a:latin typeface="Sylfaen" pitchFamily="18" charset="0"/>
                <a:cs typeface="Times New Roman" pitchFamily="18" charset="0"/>
              </a:rPr>
              <a:t>Extend it: </a:t>
            </a:r>
            <a:r>
              <a:rPr lang="en-US" sz="2000" smtClean="0">
                <a:solidFill>
                  <a:srgbClr val="00467A"/>
                </a:solidFill>
                <a:latin typeface="Sylfaen" pitchFamily="18" charset="0"/>
                <a:cs typeface="Times New Roman" pitchFamily="18" charset="0"/>
              </a:rPr>
              <a:t>How will we respond when they already know </a:t>
            </a:r>
            <a:r>
              <a:rPr lang="en-US" sz="2000" u="sng" smtClean="0">
                <a:solidFill>
                  <a:srgbClr val="00467A"/>
                </a:solidFill>
                <a:latin typeface="Sylfaen" pitchFamily="18" charset="0"/>
                <a:cs typeface="Times New Roman" pitchFamily="18" charset="0"/>
              </a:rPr>
              <a:t>it</a:t>
            </a:r>
            <a:r>
              <a:rPr lang="en-US" sz="2000" smtClean="0">
                <a:solidFill>
                  <a:srgbClr val="00467A"/>
                </a:solidFill>
                <a:latin typeface="Sylfaen" pitchFamily="18" charset="0"/>
                <a:cs typeface="Times New Roman" pitchFamily="18" charset="0"/>
              </a:rPr>
              <a:t>?</a:t>
            </a:r>
            <a:r>
              <a:rPr lang="en-US" sz="2000" smtClean="0">
                <a:solidFill>
                  <a:srgbClr val="00467A"/>
                </a:solidFill>
                <a:latin typeface="Sylfaen" pitchFamily="18" charset="0"/>
              </a:rPr>
              <a:t> </a:t>
            </a:r>
          </a:p>
        </p:txBody>
      </p:sp>
      <p:sp>
        <p:nvSpPr>
          <p:cNvPr id="32771" name="TextBox 2"/>
          <p:cNvSpPr txBox="1">
            <a:spLocks noChangeArrowheads="1"/>
          </p:cNvSpPr>
          <p:nvPr/>
        </p:nvSpPr>
        <p:spPr bwMode="auto">
          <a:xfrm>
            <a:off x="228600" y="228600"/>
            <a:ext cx="8229600" cy="1323975"/>
          </a:xfrm>
          <a:prstGeom prst="rect">
            <a:avLst/>
          </a:prstGeom>
          <a:noFill/>
          <a:ln w="9525">
            <a:noFill/>
            <a:miter lim="800000"/>
            <a:headEnd/>
            <a:tailEnd/>
          </a:ln>
        </p:spPr>
        <p:txBody>
          <a:bodyPr>
            <a:spAutoFit/>
          </a:bodyPr>
          <a:lstStyle/>
          <a:p>
            <a:r>
              <a:rPr lang="en-US" sz="4000" b="1">
                <a:latin typeface="Sylfaen" pitchFamily="18" charset="0"/>
              </a:rPr>
              <a:t>Professional Learning Communities </a:t>
            </a:r>
          </a:p>
          <a:p>
            <a:r>
              <a:rPr lang="en-US" sz="4000" b="1">
                <a:latin typeface="Sylfaen" pitchFamily="18" charset="0"/>
              </a:rPr>
              <a:t>Require Guidance to help:</a:t>
            </a:r>
          </a:p>
        </p:txBody>
      </p:sp>
      <p:sp>
        <p:nvSpPr>
          <p:cNvPr id="32772" name="TextBox 3"/>
          <p:cNvSpPr txBox="1">
            <a:spLocks noChangeArrowheads="1"/>
          </p:cNvSpPr>
          <p:nvPr/>
        </p:nvSpPr>
        <p:spPr bwMode="auto">
          <a:xfrm>
            <a:off x="381000" y="5562600"/>
            <a:ext cx="8229600" cy="523875"/>
          </a:xfrm>
          <a:prstGeom prst="rect">
            <a:avLst/>
          </a:prstGeom>
          <a:noFill/>
          <a:ln w="9525">
            <a:noFill/>
            <a:miter lim="800000"/>
            <a:headEnd/>
            <a:tailEnd/>
          </a:ln>
        </p:spPr>
        <p:txBody>
          <a:bodyPr>
            <a:spAutoFit/>
          </a:bodyPr>
          <a:lstStyle/>
          <a:p>
            <a:r>
              <a:rPr lang="en-US" sz="2800" i="1">
                <a:latin typeface="Sylfaen" pitchFamily="18" charset="0"/>
              </a:rPr>
              <a:t>It is the Local Curriculum that provides this guidance</a:t>
            </a:r>
          </a:p>
        </p:txBody>
      </p:sp>
    </p:spTree>
    <p:custDataLst>
      <p:tags r:id="rId1"/>
    </p:custData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Box 5"/>
          <p:cNvSpPr txBox="1">
            <a:spLocks noChangeArrowheads="1"/>
          </p:cNvSpPr>
          <p:nvPr/>
        </p:nvSpPr>
        <p:spPr bwMode="auto">
          <a:xfrm>
            <a:off x="990600" y="1325563"/>
            <a:ext cx="2222500" cy="369887"/>
          </a:xfrm>
          <a:prstGeom prst="rect">
            <a:avLst/>
          </a:prstGeom>
          <a:noFill/>
          <a:ln w="9525">
            <a:noFill/>
            <a:miter lim="800000"/>
            <a:headEnd/>
            <a:tailEnd/>
          </a:ln>
        </p:spPr>
        <p:txBody>
          <a:bodyPr wrap="none">
            <a:spAutoFit/>
          </a:bodyPr>
          <a:lstStyle/>
          <a:p>
            <a:r>
              <a:rPr lang="en-US"/>
              <a:t>Content Standards</a:t>
            </a:r>
          </a:p>
        </p:txBody>
      </p:sp>
      <p:sp>
        <p:nvSpPr>
          <p:cNvPr id="28675" name="TextBox 6"/>
          <p:cNvSpPr txBox="1">
            <a:spLocks noChangeArrowheads="1"/>
          </p:cNvSpPr>
          <p:nvPr/>
        </p:nvSpPr>
        <p:spPr bwMode="auto">
          <a:xfrm>
            <a:off x="2895600" y="2087563"/>
            <a:ext cx="1633538" cy="369887"/>
          </a:xfrm>
          <a:prstGeom prst="rect">
            <a:avLst/>
          </a:prstGeom>
          <a:noFill/>
          <a:ln w="9525">
            <a:noFill/>
            <a:miter lim="800000"/>
            <a:headEnd/>
            <a:tailEnd/>
          </a:ln>
        </p:spPr>
        <p:txBody>
          <a:bodyPr wrap="none">
            <a:spAutoFit/>
          </a:bodyPr>
          <a:lstStyle/>
          <a:p>
            <a:r>
              <a:rPr lang="en-US"/>
              <a:t>Pacing Guides</a:t>
            </a:r>
          </a:p>
        </p:txBody>
      </p:sp>
      <p:sp>
        <p:nvSpPr>
          <p:cNvPr id="28676" name="TextBox 7"/>
          <p:cNvSpPr txBox="1">
            <a:spLocks noChangeArrowheads="1"/>
          </p:cNvSpPr>
          <p:nvPr/>
        </p:nvSpPr>
        <p:spPr bwMode="auto">
          <a:xfrm>
            <a:off x="4648200" y="2773363"/>
            <a:ext cx="1250950" cy="369887"/>
          </a:xfrm>
          <a:prstGeom prst="rect">
            <a:avLst/>
          </a:prstGeom>
          <a:noFill/>
          <a:ln w="9525">
            <a:noFill/>
            <a:miter lim="800000"/>
            <a:headEnd/>
            <a:tailEnd/>
          </a:ln>
        </p:spPr>
        <p:txBody>
          <a:bodyPr wrap="none">
            <a:spAutoFit/>
          </a:bodyPr>
          <a:lstStyle/>
          <a:p>
            <a:r>
              <a:rPr lang="en-US"/>
              <a:t>Unit Plans</a:t>
            </a:r>
          </a:p>
        </p:txBody>
      </p:sp>
      <p:sp>
        <p:nvSpPr>
          <p:cNvPr id="28677" name="TextBox 8"/>
          <p:cNvSpPr txBox="1">
            <a:spLocks noChangeArrowheads="1"/>
          </p:cNvSpPr>
          <p:nvPr/>
        </p:nvSpPr>
        <p:spPr bwMode="auto">
          <a:xfrm>
            <a:off x="5181600" y="3230563"/>
            <a:ext cx="1506538" cy="369887"/>
          </a:xfrm>
          <a:prstGeom prst="rect">
            <a:avLst/>
          </a:prstGeom>
          <a:noFill/>
          <a:ln w="9525">
            <a:noFill/>
            <a:miter lim="800000"/>
            <a:headEnd/>
            <a:tailEnd/>
          </a:ln>
        </p:spPr>
        <p:txBody>
          <a:bodyPr wrap="none">
            <a:spAutoFit/>
          </a:bodyPr>
          <a:lstStyle/>
          <a:p>
            <a:r>
              <a:rPr lang="en-US"/>
              <a:t>Lesson Plans</a:t>
            </a:r>
          </a:p>
        </p:txBody>
      </p:sp>
      <p:sp>
        <p:nvSpPr>
          <p:cNvPr id="28678" name="TextBox 9"/>
          <p:cNvSpPr txBox="1">
            <a:spLocks noChangeArrowheads="1"/>
          </p:cNvSpPr>
          <p:nvPr/>
        </p:nvSpPr>
        <p:spPr bwMode="auto">
          <a:xfrm>
            <a:off x="5715000" y="3611563"/>
            <a:ext cx="2716213" cy="369887"/>
          </a:xfrm>
          <a:prstGeom prst="rect">
            <a:avLst/>
          </a:prstGeom>
          <a:noFill/>
          <a:ln w="9525">
            <a:noFill/>
            <a:miter lim="800000"/>
            <a:headEnd/>
            <a:tailEnd/>
          </a:ln>
        </p:spPr>
        <p:txBody>
          <a:bodyPr wrap="none">
            <a:spAutoFit/>
          </a:bodyPr>
          <a:lstStyle/>
          <a:p>
            <a:r>
              <a:rPr lang="en-US"/>
              <a:t>Instructional Activities</a:t>
            </a:r>
          </a:p>
        </p:txBody>
      </p:sp>
      <p:sp>
        <p:nvSpPr>
          <p:cNvPr id="28679" name="TextBox 10"/>
          <p:cNvSpPr txBox="1">
            <a:spLocks noChangeArrowheads="1"/>
          </p:cNvSpPr>
          <p:nvPr/>
        </p:nvSpPr>
        <p:spPr bwMode="auto">
          <a:xfrm>
            <a:off x="7010400" y="4221163"/>
            <a:ext cx="1576388" cy="369887"/>
          </a:xfrm>
          <a:prstGeom prst="rect">
            <a:avLst/>
          </a:prstGeom>
          <a:noFill/>
          <a:ln w="9525">
            <a:noFill/>
            <a:miter lim="800000"/>
            <a:headEnd/>
            <a:tailEnd/>
          </a:ln>
        </p:spPr>
        <p:txBody>
          <a:bodyPr wrap="none">
            <a:spAutoFit/>
          </a:bodyPr>
          <a:lstStyle/>
          <a:p>
            <a:r>
              <a:rPr lang="en-US"/>
              <a:t>Assessments</a:t>
            </a:r>
          </a:p>
        </p:txBody>
      </p:sp>
      <p:sp>
        <p:nvSpPr>
          <p:cNvPr id="28680" name="Curved Down Arrow 12"/>
          <p:cNvSpPr>
            <a:spLocks noChangeArrowheads="1"/>
          </p:cNvSpPr>
          <p:nvPr/>
        </p:nvSpPr>
        <p:spPr bwMode="auto">
          <a:xfrm rot="1889893">
            <a:off x="3235325" y="1479550"/>
            <a:ext cx="996950" cy="412750"/>
          </a:xfrm>
          <a:prstGeom prst="curvedDownArrow">
            <a:avLst>
              <a:gd name="adj1" fmla="val 25071"/>
              <a:gd name="adj2" fmla="val 50119"/>
              <a:gd name="adj3" fmla="val 25000"/>
            </a:avLst>
          </a:prstGeom>
          <a:solidFill>
            <a:schemeClr val="accent1"/>
          </a:solidFill>
          <a:ln w="12700" cap="sq" algn="ctr">
            <a:solidFill>
              <a:schemeClr val="tx1"/>
            </a:solidFill>
            <a:round/>
            <a:headEnd type="none" w="sm" len="sm"/>
            <a:tailEnd type="none" w="sm" len="sm"/>
          </a:ln>
        </p:spPr>
        <p:txBody>
          <a:bodyPr/>
          <a:lstStyle/>
          <a:p>
            <a:endParaRPr lang="en-US"/>
          </a:p>
        </p:txBody>
      </p:sp>
      <p:sp>
        <p:nvSpPr>
          <p:cNvPr id="28681" name="Curved Down Arrow 13"/>
          <p:cNvSpPr>
            <a:spLocks noChangeArrowheads="1"/>
          </p:cNvSpPr>
          <p:nvPr/>
        </p:nvSpPr>
        <p:spPr bwMode="auto">
          <a:xfrm rot="1889893">
            <a:off x="4454525" y="2089150"/>
            <a:ext cx="996950" cy="412750"/>
          </a:xfrm>
          <a:prstGeom prst="curvedDownArrow">
            <a:avLst>
              <a:gd name="adj1" fmla="val 25071"/>
              <a:gd name="adj2" fmla="val 50119"/>
              <a:gd name="adj3" fmla="val 25000"/>
            </a:avLst>
          </a:prstGeom>
          <a:solidFill>
            <a:schemeClr val="accent1"/>
          </a:solidFill>
          <a:ln w="12700" cap="sq" algn="ctr">
            <a:solidFill>
              <a:schemeClr val="tx1"/>
            </a:solidFill>
            <a:round/>
            <a:headEnd type="none" w="sm" len="sm"/>
            <a:tailEnd type="none" w="sm" len="sm"/>
          </a:ln>
        </p:spPr>
        <p:txBody>
          <a:bodyPr/>
          <a:lstStyle/>
          <a:p>
            <a:endParaRPr lang="en-US"/>
          </a:p>
        </p:txBody>
      </p:sp>
      <p:sp>
        <p:nvSpPr>
          <p:cNvPr id="28682" name="Curved Down Arrow 14"/>
          <p:cNvSpPr>
            <a:spLocks noChangeArrowheads="1"/>
          </p:cNvSpPr>
          <p:nvPr/>
        </p:nvSpPr>
        <p:spPr bwMode="auto">
          <a:xfrm rot="1889893">
            <a:off x="5445125" y="2663825"/>
            <a:ext cx="996950" cy="412750"/>
          </a:xfrm>
          <a:prstGeom prst="curvedDownArrow">
            <a:avLst>
              <a:gd name="adj1" fmla="val 25071"/>
              <a:gd name="adj2" fmla="val 50119"/>
              <a:gd name="adj3" fmla="val 25000"/>
            </a:avLst>
          </a:prstGeom>
          <a:solidFill>
            <a:schemeClr val="accent1"/>
          </a:solidFill>
          <a:ln w="12700" cap="sq" algn="ctr">
            <a:solidFill>
              <a:schemeClr val="tx1"/>
            </a:solidFill>
            <a:round/>
            <a:headEnd type="none" w="sm" len="sm"/>
            <a:tailEnd type="none" w="sm" len="sm"/>
          </a:ln>
        </p:spPr>
        <p:txBody>
          <a:bodyPr/>
          <a:lstStyle/>
          <a:p>
            <a:endParaRPr lang="en-US"/>
          </a:p>
        </p:txBody>
      </p:sp>
      <p:sp>
        <p:nvSpPr>
          <p:cNvPr id="28683" name="Curved Down Arrow 15"/>
          <p:cNvSpPr>
            <a:spLocks noChangeArrowheads="1"/>
          </p:cNvSpPr>
          <p:nvPr/>
        </p:nvSpPr>
        <p:spPr bwMode="auto">
          <a:xfrm rot="1889893">
            <a:off x="6359525" y="3079750"/>
            <a:ext cx="996950" cy="412750"/>
          </a:xfrm>
          <a:prstGeom prst="curvedDownArrow">
            <a:avLst>
              <a:gd name="adj1" fmla="val 25071"/>
              <a:gd name="adj2" fmla="val 50119"/>
              <a:gd name="adj3" fmla="val 25000"/>
            </a:avLst>
          </a:prstGeom>
          <a:solidFill>
            <a:schemeClr val="accent1"/>
          </a:solidFill>
          <a:ln w="12700" cap="sq" algn="ctr">
            <a:solidFill>
              <a:schemeClr val="tx1"/>
            </a:solidFill>
            <a:round/>
            <a:headEnd type="none" w="sm" len="sm"/>
            <a:tailEnd type="none" w="sm" len="sm"/>
          </a:ln>
        </p:spPr>
        <p:txBody>
          <a:bodyPr/>
          <a:lstStyle/>
          <a:p>
            <a:endParaRPr lang="en-US"/>
          </a:p>
        </p:txBody>
      </p:sp>
      <p:sp>
        <p:nvSpPr>
          <p:cNvPr id="28684" name="Curved Down Arrow 16"/>
          <p:cNvSpPr>
            <a:spLocks noChangeArrowheads="1"/>
          </p:cNvSpPr>
          <p:nvPr/>
        </p:nvSpPr>
        <p:spPr bwMode="auto">
          <a:xfrm rot="13531004" flipH="1">
            <a:off x="6576219" y="4304507"/>
            <a:ext cx="833437" cy="412750"/>
          </a:xfrm>
          <a:prstGeom prst="curvedDownArrow">
            <a:avLst>
              <a:gd name="adj1" fmla="val 25035"/>
              <a:gd name="adj2" fmla="val 50069"/>
              <a:gd name="adj3" fmla="val 25000"/>
            </a:avLst>
          </a:prstGeom>
          <a:solidFill>
            <a:schemeClr val="accent1"/>
          </a:solidFill>
          <a:ln w="12700" cap="sq" algn="ctr">
            <a:solidFill>
              <a:schemeClr val="tx1"/>
            </a:solidFill>
            <a:round/>
            <a:headEnd type="none" w="sm" len="sm"/>
            <a:tailEnd type="none" w="sm" len="sm"/>
          </a:ln>
        </p:spPr>
        <p:txBody>
          <a:bodyPr/>
          <a:lstStyle/>
          <a:p>
            <a:endParaRPr lang="en-US"/>
          </a:p>
        </p:txBody>
      </p:sp>
      <p:sp>
        <p:nvSpPr>
          <p:cNvPr id="28685" name="TextBox 17"/>
          <p:cNvSpPr txBox="1">
            <a:spLocks noChangeArrowheads="1"/>
          </p:cNvSpPr>
          <p:nvPr/>
        </p:nvSpPr>
        <p:spPr bwMode="auto">
          <a:xfrm>
            <a:off x="1981200" y="5562600"/>
            <a:ext cx="5500688" cy="708025"/>
          </a:xfrm>
          <a:prstGeom prst="rect">
            <a:avLst/>
          </a:prstGeom>
          <a:noFill/>
          <a:ln w="9525">
            <a:noFill/>
            <a:miter lim="800000"/>
            <a:headEnd/>
            <a:tailEnd/>
          </a:ln>
        </p:spPr>
        <p:txBody>
          <a:bodyPr wrap="none">
            <a:spAutoFit/>
          </a:bodyPr>
          <a:lstStyle/>
          <a:p>
            <a:r>
              <a:rPr lang="en-US" sz="4000" b="1">
                <a:solidFill>
                  <a:srgbClr val="00467A"/>
                </a:solidFill>
              </a:rPr>
              <a:t>Instructional Planning</a:t>
            </a:r>
          </a:p>
        </p:txBody>
      </p:sp>
    </p:spTree>
    <p:custDataLst>
      <p:tags r:id="rId1"/>
    </p:custData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Pre-assessment</a:t>
            </a:r>
            <a:endParaRPr lang="en-US" dirty="0"/>
          </a:p>
        </p:txBody>
      </p:sp>
      <p:sp>
        <p:nvSpPr>
          <p:cNvPr id="3" name="Content Placeholder 2"/>
          <p:cNvSpPr>
            <a:spLocks noGrp="1"/>
          </p:cNvSpPr>
          <p:nvPr>
            <p:ph idx="1"/>
          </p:nvPr>
        </p:nvSpPr>
        <p:spPr>
          <a:xfrm>
            <a:off x="685800" y="1600200"/>
            <a:ext cx="7772400" cy="1752600"/>
          </a:xfrm>
        </p:spPr>
        <p:txBody>
          <a:bodyPr/>
          <a:lstStyle/>
          <a:p>
            <a:r>
              <a:rPr lang="en-US" dirty="0" smtClean="0"/>
              <a:t>High level thinking activity that requires participants to use the terminology in a meaningful way</a:t>
            </a:r>
          </a:p>
          <a:p>
            <a:pPr lvl="1"/>
            <a:r>
              <a:rPr lang="en-US" dirty="0" smtClean="0"/>
              <a:t>To get at vocabulary or key terms in this module (e.g. Unpacking, Scope &amp; Sequence…)</a:t>
            </a:r>
            <a:endParaRPr 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457200" y="0"/>
            <a:ext cx="8229600" cy="1143000"/>
          </a:xfrm>
        </p:spPr>
        <p:txBody>
          <a:bodyPr/>
          <a:lstStyle/>
          <a:p>
            <a:pPr eaLnBrk="1" hangingPunct="1"/>
            <a:r>
              <a:rPr lang="en-US" sz="1800" smtClean="0">
                <a:solidFill>
                  <a:schemeClr val="tx1"/>
                </a:solidFill>
                <a:latin typeface="Sylfaen" pitchFamily="18" charset="0"/>
              </a:rPr>
              <a:t>If learning to cook was a content expectation in North Carolina Public Schools </a:t>
            </a:r>
            <a:r>
              <a:rPr lang="en-US" sz="1400" smtClean="0">
                <a:solidFill>
                  <a:srgbClr val="00467A"/>
                </a:solidFill>
                <a:latin typeface="Sylfaen" pitchFamily="18" charset="0"/>
              </a:rPr>
              <a:t/>
            </a:r>
            <a:br>
              <a:rPr lang="en-US" sz="1400" smtClean="0">
                <a:solidFill>
                  <a:srgbClr val="00467A"/>
                </a:solidFill>
                <a:latin typeface="Sylfaen" pitchFamily="18" charset="0"/>
              </a:rPr>
            </a:br>
            <a:r>
              <a:rPr lang="en-US" sz="1400" smtClean="0">
                <a:solidFill>
                  <a:srgbClr val="00467A"/>
                </a:solidFill>
                <a:latin typeface="Sylfaen" pitchFamily="18" charset="0"/>
              </a:rPr>
              <a:t/>
            </a:r>
            <a:br>
              <a:rPr lang="en-US" sz="1400" smtClean="0">
                <a:solidFill>
                  <a:srgbClr val="00467A"/>
                </a:solidFill>
                <a:latin typeface="Sylfaen" pitchFamily="18" charset="0"/>
              </a:rPr>
            </a:br>
            <a:r>
              <a:rPr lang="en-US" sz="1400" smtClean="0">
                <a:solidFill>
                  <a:srgbClr val="00467A"/>
                </a:solidFill>
                <a:latin typeface="Sylfaen" pitchFamily="18" charset="0"/>
              </a:rPr>
              <a:t>It might look something like this:</a:t>
            </a:r>
          </a:p>
        </p:txBody>
      </p:sp>
      <p:pic>
        <p:nvPicPr>
          <p:cNvPr id="39939" name="Picture 2"/>
          <p:cNvPicPr>
            <a:picLocks noChangeAspect="1" noChangeArrowheads="1"/>
          </p:cNvPicPr>
          <p:nvPr/>
        </p:nvPicPr>
        <p:blipFill>
          <a:blip r:embed="rId2" cstate="print"/>
          <a:srcRect/>
          <a:stretch>
            <a:fillRect/>
          </a:stretch>
        </p:blipFill>
        <p:spPr bwMode="auto">
          <a:xfrm>
            <a:off x="1109663" y="914400"/>
            <a:ext cx="6815137" cy="5029200"/>
          </a:xfrm>
          <a:prstGeom prst="rect">
            <a:avLst/>
          </a:prstGeom>
          <a:noFill/>
          <a:ln w="12700" cap="sq">
            <a:noFill/>
            <a:miter lim="800000"/>
            <a:headEnd type="none" w="sm" len="sm"/>
            <a:tailEnd type="none" w="sm" len="sm"/>
          </a:ln>
        </p:spPr>
      </p:pic>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txBox="1">
            <a:spLocks noChangeArrowheads="1"/>
          </p:cNvSpPr>
          <p:nvPr/>
        </p:nvSpPr>
        <p:spPr bwMode="auto">
          <a:xfrm>
            <a:off x="2414588" y="379413"/>
            <a:ext cx="6083300" cy="668337"/>
          </a:xfrm>
          <a:prstGeom prst="rect">
            <a:avLst/>
          </a:prstGeom>
        </p:spPr>
        <p:txBody>
          <a:bodyPr/>
          <a:lstStyle/>
          <a:p>
            <a:pPr>
              <a:defRPr/>
            </a:pPr>
            <a:endParaRPr lang="en-US" sz="2800" kern="0" dirty="0">
              <a:solidFill>
                <a:schemeClr val="tx1">
                  <a:lumMod val="65000"/>
                  <a:lumOff val="35000"/>
                </a:schemeClr>
              </a:solidFill>
              <a:latin typeface="+mj-lt"/>
              <a:ea typeface="+mj-ea"/>
              <a:cs typeface="+mj-cs"/>
            </a:endParaRPr>
          </a:p>
        </p:txBody>
      </p:sp>
      <p:graphicFrame>
        <p:nvGraphicFramePr>
          <p:cNvPr id="13" name="Diagram 12"/>
          <p:cNvGraphicFramePr/>
          <p:nvPr/>
        </p:nvGraphicFramePr>
        <p:xfrm>
          <a:off x="2057400" y="152400"/>
          <a:ext cx="6798365" cy="5867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3012" name="Picture 6"/>
          <p:cNvPicPr>
            <a:picLocks noChangeAspect="1" noChangeArrowheads="1"/>
          </p:cNvPicPr>
          <p:nvPr/>
        </p:nvPicPr>
        <p:blipFill>
          <a:blip r:embed="rId8" cstate="print"/>
          <a:srcRect/>
          <a:stretch>
            <a:fillRect/>
          </a:stretch>
        </p:blipFill>
        <p:spPr bwMode="auto">
          <a:xfrm>
            <a:off x="2057400" y="76200"/>
            <a:ext cx="6797675" cy="742950"/>
          </a:xfrm>
          <a:prstGeom prst="rect">
            <a:avLst/>
          </a:prstGeom>
          <a:noFill/>
          <a:ln w="9525">
            <a:noFill/>
            <a:miter lim="800000"/>
            <a:headEnd/>
            <a:tailEnd/>
          </a:ln>
        </p:spPr>
      </p:pic>
      <p:pic>
        <p:nvPicPr>
          <p:cNvPr id="43013" name="Picture 7"/>
          <p:cNvPicPr>
            <a:picLocks noChangeAspect="1" noChangeArrowheads="1"/>
          </p:cNvPicPr>
          <p:nvPr/>
        </p:nvPicPr>
        <p:blipFill>
          <a:blip r:embed="rId9" cstate="print"/>
          <a:srcRect/>
          <a:stretch>
            <a:fillRect/>
          </a:stretch>
        </p:blipFill>
        <p:spPr bwMode="auto">
          <a:xfrm>
            <a:off x="2057400" y="2286000"/>
            <a:ext cx="6858000" cy="685800"/>
          </a:xfrm>
          <a:prstGeom prst="rect">
            <a:avLst/>
          </a:prstGeom>
          <a:noFill/>
          <a:ln w="9525">
            <a:noFill/>
            <a:miter lim="800000"/>
            <a:headEnd/>
            <a:tailEnd/>
          </a:ln>
        </p:spPr>
      </p:pic>
      <p:grpSp>
        <p:nvGrpSpPr>
          <p:cNvPr id="2" name="Group 19"/>
          <p:cNvGrpSpPr>
            <a:grpSpLocks/>
          </p:cNvGrpSpPr>
          <p:nvPr/>
        </p:nvGrpSpPr>
        <p:grpSpPr bwMode="auto">
          <a:xfrm>
            <a:off x="382588" y="304800"/>
            <a:ext cx="1293812" cy="5867400"/>
            <a:chOff x="383233" y="457200"/>
            <a:chExt cx="1293167" cy="6172201"/>
          </a:xfrm>
        </p:grpSpPr>
        <p:sp>
          <p:nvSpPr>
            <p:cNvPr id="18" name="Rectangle 17"/>
            <p:cNvSpPr/>
            <p:nvPr/>
          </p:nvSpPr>
          <p:spPr>
            <a:xfrm rot="16200000">
              <a:off x="-2472035" y="3312468"/>
              <a:ext cx="6172201" cy="461665"/>
            </a:xfrm>
            <a:prstGeom prst="rect">
              <a:avLst/>
            </a:prstGeom>
            <a:noFill/>
          </p:spPr>
          <p:txBody>
            <a:bodyPr>
              <a:spAutoFit/>
            </a:bodyPr>
            <a:lstStyle/>
            <a:p>
              <a:pPr algn="ctr">
                <a:defRPr/>
              </a:pPr>
              <a:r>
                <a:rPr lang="en-US"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38100" dist="38100" dir="2700000" algn="tl">
                      <a:srgbClr val="000000">
                        <a:alpha val="43137"/>
                      </a:srgbClr>
                    </a:outerShdw>
                  </a:effectLst>
                </a:rPr>
                <a:t>All Levels Should Be Involved </a:t>
              </a:r>
            </a:p>
          </p:txBody>
        </p:sp>
        <p:sp>
          <p:nvSpPr>
            <p:cNvPr id="43021" name="Right Brace 18"/>
            <p:cNvSpPr>
              <a:spLocks/>
            </p:cNvSpPr>
            <p:nvPr/>
          </p:nvSpPr>
          <p:spPr bwMode="auto">
            <a:xfrm>
              <a:off x="533400" y="457200"/>
              <a:ext cx="1143000" cy="5943600"/>
            </a:xfrm>
            <a:prstGeom prst="rightBrace">
              <a:avLst>
                <a:gd name="adj1" fmla="val 8330"/>
                <a:gd name="adj2" fmla="val 50000"/>
              </a:avLst>
            </a:prstGeom>
            <a:noFill/>
            <a:ln w="9525" algn="ctr">
              <a:solidFill>
                <a:schemeClr val="tx1"/>
              </a:solidFill>
              <a:round/>
              <a:headEnd/>
              <a:tailEnd/>
            </a:ln>
          </p:spPr>
          <p:txBody>
            <a:bodyPr/>
            <a:lstStyle/>
            <a:p>
              <a:endParaRPr lang="en-US"/>
            </a:p>
          </p:txBody>
        </p:sp>
      </p:grpSp>
      <p:cxnSp>
        <p:nvCxnSpPr>
          <p:cNvPr id="43015" name="Straight Connector 13"/>
          <p:cNvCxnSpPr>
            <a:cxnSpLocks noChangeShapeType="1"/>
          </p:cNvCxnSpPr>
          <p:nvPr/>
        </p:nvCxnSpPr>
        <p:spPr bwMode="auto">
          <a:xfrm>
            <a:off x="5562600" y="1143000"/>
            <a:ext cx="3048000" cy="0"/>
          </a:xfrm>
          <a:prstGeom prst="line">
            <a:avLst/>
          </a:prstGeom>
          <a:noFill/>
          <a:ln w="41275" cap="sq" algn="ctr">
            <a:solidFill>
              <a:srgbClr val="C00000"/>
            </a:solidFill>
            <a:round/>
            <a:headEnd type="none" w="sm" len="sm"/>
            <a:tailEnd type="none" w="sm" len="sm"/>
          </a:ln>
        </p:spPr>
      </p:cxnSp>
      <p:cxnSp>
        <p:nvCxnSpPr>
          <p:cNvPr id="43016" name="Straight Connector 14"/>
          <p:cNvCxnSpPr>
            <a:cxnSpLocks noChangeShapeType="1"/>
          </p:cNvCxnSpPr>
          <p:nvPr/>
        </p:nvCxnSpPr>
        <p:spPr bwMode="auto">
          <a:xfrm>
            <a:off x="6477000" y="3200400"/>
            <a:ext cx="1676400" cy="0"/>
          </a:xfrm>
          <a:prstGeom prst="line">
            <a:avLst/>
          </a:prstGeom>
          <a:noFill/>
          <a:ln w="41275" cap="sq" algn="ctr">
            <a:solidFill>
              <a:srgbClr val="C00000"/>
            </a:solidFill>
            <a:round/>
            <a:headEnd type="none" w="sm" len="sm"/>
            <a:tailEnd type="none" w="sm" len="sm"/>
          </a:ln>
        </p:spPr>
      </p:cxnSp>
      <p:cxnSp>
        <p:nvCxnSpPr>
          <p:cNvPr id="43017" name="Straight Connector 18"/>
          <p:cNvCxnSpPr>
            <a:cxnSpLocks noChangeShapeType="1"/>
          </p:cNvCxnSpPr>
          <p:nvPr/>
        </p:nvCxnSpPr>
        <p:spPr bwMode="auto">
          <a:xfrm>
            <a:off x="2133600" y="3429000"/>
            <a:ext cx="1143000" cy="0"/>
          </a:xfrm>
          <a:prstGeom prst="line">
            <a:avLst/>
          </a:prstGeom>
          <a:noFill/>
          <a:ln w="41275" cap="sq" algn="ctr">
            <a:solidFill>
              <a:srgbClr val="C00000"/>
            </a:solidFill>
            <a:round/>
            <a:headEnd type="none" w="sm" len="sm"/>
            <a:tailEnd type="none" w="sm" len="sm"/>
          </a:ln>
        </p:spPr>
      </p:cxnSp>
      <p:cxnSp>
        <p:nvCxnSpPr>
          <p:cNvPr id="43018" name="Straight Connector 20"/>
          <p:cNvCxnSpPr>
            <a:cxnSpLocks noChangeShapeType="1"/>
          </p:cNvCxnSpPr>
          <p:nvPr/>
        </p:nvCxnSpPr>
        <p:spPr bwMode="auto">
          <a:xfrm>
            <a:off x="6934200" y="5791200"/>
            <a:ext cx="1066800" cy="0"/>
          </a:xfrm>
          <a:prstGeom prst="line">
            <a:avLst/>
          </a:prstGeom>
          <a:noFill/>
          <a:ln w="41275" cap="sq" algn="ctr">
            <a:solidFill>
              <a:srgbClr val="C00000"/>
            </a:solidFill>
            <a:round/>
            <a:headEnd type="none" w="sm" len="sm"/>
            <a:tailEnd type="none" w="sm" len="sm"/>
          </a:ln>
        </p:spPr>
      </p:cxnSp>
      <p:cxnSp>
        <p:nvCxnSpPr>
          <p:cNvPr id="43019" name="Straight Connector 22"/>
          <p:cNvCxnSpPr>
            <a:cxnSpLocks noChangeShapeType="1"/>
          </p:cNvCxnSpPr>
          <p:nvPr/>
        </p:nvCxnSpPr>
        <p:spPr bwMode="auto">
          <a:xfrm>
            <a:off x="2209800" y="6019800"/>
            <a:ext cx="1676400" cy="0"/>
          </a:xfrm>
          <a:prstGeom prst="line">
            <a:avLst/>
          </a:prstGeom>
          <a:noFill/>
          <a:ln w="41275" cap="sq" algn="ctr">
            <a:solidFill>
              <a:srgbClr val="C00000"/>
            </a:solidFill>
            <a:round/>
            <a:headEnd type="none" w="sm" len="sm"/>
            <a:tailEnd type="none" w="sm" len="sm"/>
          </a:ln>
        </p:spPr>
      </p:cxn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10"/>
          <p:cNvSpPr txBox="1">
            <a:spLocks noChangeArrowheads="1"/>
          </p:cNvSpPr>
          <p:nvPr/>
        </p:nvSpPr>
        <p:spPr bwMode="auto">
          <a:xfrm>
            <a:off x="-304800" y="4038600"/>
            <a:ext cx="10058400" cy="646113"/>
          </a:xfrm>
          <a:prstGeom prst="rect">
            <a:avLst/>
          </a:prstGeom>
          <a:noFill/>
          <a:ln w="12700" cap="sq">
            <a:noFill/>
            <a:miter lim="800000"/>
            <a:headEnd type="none" w="sm" len="sm"/>
            <a:tailEnd type="none" w="sm" len="sm"/>
          </a:ln>
        </p:spPr>
        <p:txBody>
          <a:bodyPr>
            <a:spAutoFit/>
          </a:bodyPr>
          <a:lstStyle/>
          <a:p>
            <a:pPr algn="ctr"/>
            <a:r>
              <a:rPr lang="en-US" sz="3600" b="1">
                <a:latin typeface="Sylfaen" pitchFamily="18" charset="0"/>
              </a:rPr>
              <a:t>Defining Local Curriculum</a:t>
            </a:r>
          </a:p>
        </p:txBody>
      </p:sp>
      <p:sp>
        <p:nvSpPr>
          <p:cNvPr id="15363" name="Text Box 10"/>
          <p:cNvSpPr txBox="1">
            <a:spLocks noChangeArrowheads="1"/>
          </p:cNvSpPr>
          <p:nvPr/>
        </p:nvSpPr>
        <p:spPr bwMode="auto">
          <a:xfrm>
            <a:off x="-381000" y="2057400"/>
            <a:ext cx="10058400" cy="1200150"/>
          </a:xfrm>
          <a:prstGeom prst="rect">
            <a:avLst/>
          </a:prstGeom>
          <a:noFill/>
          <a:ln w="12700" cap="sq">
            <a:noFill/>
            <a:miter lim="800000"/>
            <a:headEnd type="none" w="sm" len="sm"/>
            <a:tailEnd type="none" w="sm" len="sm"/>
          </a:ln>
        </p:spPr>
        <p:txBody>
          <a:bodyPr>
            <a:spAutoFit/>
          </a:bodyPr>
          <a:lstStyle/>
          <a:p>
            <a:pPr algn="ctr"/>
            <a:r>
              <a:rPr lang="en-US" sz="7200">
                <a:latin typeface="Sylfaen" pitchFamily="18" charset="0"/>
              </a:rPr>
              <a:t>Part One</a:t>
            </a:r>
          </a:p>
        </p:txBody>
      </p:sp>
    </p:spTree>
    <p:custDataLst>
      <p:tags r:id="rId1"/>
    </p:custData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6947" name="Rectangle 3"/>
          <p:cNvSpPr>
            <a:spLocks noGrp="1" noChangeArrowheads="1"/>
          </p:cNvSpPr>
          <p:nvPr>
            <p:ph type="body" idx="1"/>
          </p:nvPr>
        </p:nvSpPr>
        <p:spPr>
          <a:xfrm>
            <a:off x="457200" y="2133600"/>
            <a:ext cx="8229600" cy="4525962"/>
          </a:xfrm>
        </p:spPr>
        <p:txBody>
          <a:bodyPr/>
          <a:lstStyle/>
          <a:p>
            <a:pPr eaLnBrk="1" hangingPunct="1">
              <a:lnSpc>
                <a:spcPct val="90000"/>
              </a:lnSpc>
              <a:defRPr/>
            </a:pPr>
            <a:r>
              <a:rPr lang="en-US" sz="2000" dirty="0" smtClean="0">
                <a:latin typeface="Sylfaen" pitchFamily="18" charset="0"/>
              </a:rPr>
              <a:t>The Department of Public Instruction Develops and Deploys </a:t>
            </a:r>
            <a:r>
              <a:rPr lang="en-US" sz="2000" dirty="0" smtClean="0">
                <a:solidFill>
                  <a:srgbClr val="00467A"/>
                </a:solidFill>
                <a:latin typeface="Sylfaen" pitchFamily="18" charset="0"/>
              </a:rPr>
              <a:t/>
            </a:r>
            <a:br>
              <a:rPr lang="en-US" sz="2000" dirty="0" smtClean="0">
                <a:solidFill>
                  <a:srgbClr val="00467A"/>
                </a:solidFill>
                <a:latin typeface="Sylfaen" pitchFamily="18" charset="0"/>
              </a:rPr>
            </a:br>
            <a:r>
              <a:rPr lang="en-US" sz="4000" b="1" u="sng" dirty="0" smtClean="0">
                <a:solidFill>
                  <a:srgbClr val="00467A"/>
                </a:solidFill>
                <a:latin typeface="Sylfaen" pitchFamily="18" charset="0"/>
              </a:rPr>
              <a:t>STANDARDS</a:t>
            </a:r>
          </a:p>
          <a:p>
            <a:pPr eaLnBrk="1" hangingPunct="1">
              <a:lnSpc>
                <a:spcPct val="90000"/>
              </a:lnSpc>
              <a:defRPr/>
            </a:pPr>
            <a:endParaRPr lang="en-US" sz="2000" dirty="0" smtClean="0">
              <a:solidFill>
                <a:srgbClr val="00467A"/>
              </a:solidFill>
              <a:latin typeface="Sylfaen" pitchFamily="18" charset="0"/>
            </a:endParaRPr>
          </a:p>
          <a:p>
            <a:pPr eaLnBrk="1" hangingPunct="1">
              <a:lnSpc>
                <a:spcPct val="90000"/>
              </a:lnSpc>
              <a:defRPr/>
            </a:pPr>
            <a:r>
              <a:rPr lang="en-US" sz="2000" dirty="0" smtClean="0">
                <a:latin typeface="Sylfaen" pitchFamily="18" charset="0"/>
              </a:rPr>
              <a:t>The District Develops                                                               </a:t>
            </a:r>
            <a:r>
              <a:rPr lang="en-US" sz="4000" b="1" u="sng" dirty="0" smtClean="0">
                <a:solidFill>
                  <a:srgbClr val="00467A"/>
                </a:solidFill>
                <a:latin typeface="Sylfaen" pitchFamily="18" charset="0"/>
              </a:rPr>
              <a:t>LOCAL</a:t>
            </a:r>
            <a:r>
              <a:rPr lang="en-US" sz="4000" u="sng" dirty="0" smtClean="0">
                <a:solidFill>
                  <a:srgbClr val="00467A"/>
                </a:solidFill>
                <a:latin typeface="Sylfaen" pitchFamily="18" charset="0"/>
              </a:rPr>
              <a:t> </a:t>
            </a:r>
            <a:r>
              <a:rPr lang="en-US" sz="4000" b="1" u="sng" dirty="0" smtClean="0">
                <a:solidFill>
                  <a:srgbClr val="00467A"/>
                </a:solidFill>
                <a:latin typeface="Sylfaen" pitchFamily="18" charset="0"/>
              </a:rPr>
              <a:t>CURRICULUM </a:t>
            </a:r>
          </a:p>
          <a:p>
            <a:pPr eaLnBrk="1" hangingPunct="1">
              <a:lnSpc>
                <a:spcPct val="90000"/>
              </a:lnSpc>
              <a:defRPr/>
            </a:pPr>
            <a:endParaRPr lang="en-US" sz="2000" dirty="0" smtClean="0">
              <a:solidFill>
                <a:srgbClr val="00467A"/>
              </a:solidFill>
              <a:latin typeface="Sylfaen" pitchFamily="18" charset="0"/>
            </a:endParaRPr>
          </a:p>
          <a:p>
            <a:pPr eaLnBrk="1" hangingPunct="1">
              <a:lnSpc>
                <a:spcPct val="90000"/>
              </a:lnSpc>
              <a:defRPr/>
            </a:pPr>
            <a:r>
              <a:rPr lang="en-US" sz="2000" dirty="0" smtClean="0">
                <a:latin typeface="Sylfaen" pitchFamily="18" charset="0"/>
              </a:rPr>
              <a:t>The Teachers Design </a:t>
            </a:r>
            <a:r>
              <a:rPr lang="en-US" sz="2000" dirty="0" smtClean="0">
                <a:solidFill>
                  <a:srgbClr val="00467A"/>
                </a:solidFill>
                <a:latin typeface="Sylfaen" pitchFamily="18" charset="0"/>
              </a:rPr>
              <a:t/>
            </a:r>
            <a:br>
              <a:rPr lang="en-US" sz="2000" dirty="0" smtClean="0">
                <a:solidFill>
                  <a:srgbClr val="00467A"/>
                </a:solidFill>
                <a:latin typeface="Sylfaen" pitchFamily="18" charset="0"/>
              </a:rPr>
            </a:br>
            <a:r>
              <a:rPr lang="en-US" sz="4000" b="1" u="sng" dirty="0" smtClean="0">
                <a:solidFill>
                  <a:srgbClr val="00467A"/>
                </a:solidFill>
                <a:latin typeface="Sylfaen" pitchFamily="18" charset="0"/>
              </a:rPr>
              <a:t>INSTRUCTION</a:t>
            </a:r>
            <a:endParaRPr lang="en-US" sz="4000" dirty="0">
              <a:solidFill>
                <a:schemeClr val="tx1">
                  <a:lumMod val="50000"/>
                  <a:lumOff val="50000"/>
                </a:schemeClr>
              </a:solidFill>
              <a:latin typeface="Sylfaen" pitchFamily="18" charset="0"/>
            </a:endParaRPr>
          </a:p>
        </p:txBody>
      </p:sp>
      <p:pic>
        <p:nvPicPr>
          <p:cNvPr id="35843" name="Picture 2" descr="http://www.uxbooth.com/wp-content/uploads/2010/08/paper-pile.jpg"/>
          <p:cNvPicPr>
            <a:picLocks noChangeAspect="1" noChangeArrowheads="1"/>
          </p:cNvPicPr>
          <p:nvPr/>
        </p:nvPicPr>
        <p:blipFill>
          <a:blip r:embed="rId4" cstate="print"/>
          <a:srcRect/>
          <a:stretch>
            <a:fillRect/>
          </a:stretch>
        </p:blipFill>
        <p:spPr bwMode="auto">
          <a:xfrm>
            <a:off x="6019801" y="2740025"/>
            <a:ext cx="2514600" cy="3341711"/>
          </a:xfrm>
          <a:prstGeom prst="rect">
            <a:avLst/>
          </a:prstGeom>
          <a:noFill/>
          <a:ln w="9525">
            <a:noFill/>
            <a:miter lim="800000"/>
            <a:headEnd/>
            <a:tailEnd/>
          </a:ln>
        </p:spPr>
      </p:pic>
      <p:sp>
        <p:nvSpPr>
          <p:cNvPr id="9" name="Rectangle 2"/>
          <p:cNvSpPr txBox="1">
            <a:spLocks noChangeArrowheads="1"/>
          </p:cNvSpPr>
          <p:nvPr/>
        </p:nvSpPr>
        <p:spPr bwMode="auto">
          <a:xfrm>
            <a:off x="344488" y="533400"/>
            <a:ext cx="8001000" cy="1143000"/>
          </a:xfrm>
          <a:prstGeom prst="rect">
            <a:avLst/>
          </a:prstGeom>
          <a:noFill/>
          <a:ln w="9525">
            <a:noFill/>
            <a:miter lim="800000"/>
            <a:headEnd/>
            <a:tailEnd/>
          </a:ln>
          <a:effectLst/>
        </p:spPr>
        <p:txBody>
          <a:bodyPr anchor="ctr"/>
          <a:lstStyle/>
          <a:p>
            <a:pPr algn="ctr">
              <a:defRPr/>
            </a:pPr>
            <a:r>
              <a:rPr lang="en-US" sz="4000" b="1" kern="0" dirty="0">
                <a:solidFill>
                  <a:srgbClr val="00467A"/>
                </a:solidFill>
                <a:latin typeface="Sylfaen" pitchFamily="18" charset="0"/>
                <a:ea typeface="+mj-ea"/>
                <a:cs typeface="+mj-cs"/>
              </a:rPr>
              <a:t>Student Achievement is a</a:t>
            </a:r>
          </a:p>
          <a:p>
            <a:pPr algn="ctr">
              <a:defRPr/>
            </a:pPr>
            <a:r>
              <a:rPr lang="en-US" sz="4000" b="1" kern="0" dirty="0">
                <a:solidFill>
                  <a:srgbClr val="00467A"/>
                </a:solidFill>
                <a:latin typeface="Sylfaen" pitchFamily="18" charset="0"/>
                <a:ea typeface="+mj-ea"/>
                <a:cs typeface="+mj-cs"/>
              </a:rPr>
              <a:t>Shared Responsibility</a:t>
            </a:r>
          </a:p>
        </p:txBody>
      </p:sp>
    </p:spTree>
    <p:custDataLst>
      <p:tags r:id="rId1"/>
    </p:custData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 Information</a:t>
            </a:r>
            <a:endParaRPr lang="en-US" dirty="0"/>
          </a:p>
        </p:txBody>
      </p:sp>
      <p:sp>
        <p:nvSpPr>
          <p:cNvPr id="3" name="Content Placeholder 2"/>
          <p:cNvSpPr>
            <a:spLocks noGrp="1"/>
          </p:cNvSpPr>
          <p:nvPr>
            <p:ph idx="1"/>
          </p:nvPr>
        </p:nvSpPr>
        <p:spPr/>
        <p:txBody>
          <a:bodyPr/>
          <a:lstStyle/>
          <a:p>
            <a:r>
              <a:rPr lang="en-US" dirty="0" smtClean="0"/>
              <a:t>Video Clip (pd360)</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457200" y="76200"/>
            <a:ext cx="8229600" cy="1143000"/>
          </a:xfrm>
        </p:spPr>
        <p:txBody>
          <a:bodyPr/>
          <a:lstStyle/>
          <a:p>
            <a:pPr eaLnBrk="1" hangingPunct="1"/>
            <a:r>
              <a:rPr lang="en-US" u="sng" smtClean="0">
                <a:solidFill>
                  <a:srgbClr val="00467A"/>
                </a:solidFill>
                <a:latin typeface="Sylfaen" pitchFamily="18" charset="0"/>
              </a:rPr>
              <a:t>STANDARDS</a:t>
            </a:r>
            <a:endParaRPr lang="en-US" smtClean="0">
              <a:solidFill>
                <a:srgbClr val="00467A"/>
              </a:solidFill>
              <a:latin typeface="Sylfaen" pitchFamily="18" charset="0"/>
            </a:endParaRPr>
          </a:p>
        </p:txBody>
      </p:sp>
      <p:sp>
        <p:nvSpPr>
          <p:cNvPr id="36867" name="Content Placeholder 2"/>
          <p:cNvSpPr>
            <a:spLocks noGrp="1"/>
          </p:cNvSpPr>
          <p:nvPr>
            <p:ph idx="1"/>
          </p:nvPr>
        </p:nvSpPr>
        <p:spPr>
          <a:xfrm>
            <a:off x="457200" y="1325563"/>
            <a:ext cx="8229600" cy="3078162"/>
          </a:xfrm>
        </p:spPr>
        <p:txBody>
          <a:bodyPr/>
          <a:lstStyle/>
          <a:p>
            <a:pPr eaLnBrk="1" hangingPunct="1"/>
            <a:r>
              <a:rPr lang="en-US" sz="2800" smtClean="0">
                <a:solidFill>
                  <a:schemeClr val="tx2"/>
                </a:solidFill>
                <a:latin typeface="Sylfaen" pitchFamily="18" charset="0"/>
              </a:rPr>
              <a:t>Define the knowledge and skills students should have within their K-12 education careers to prepare them for higher education or work</a:t>
            </a:r>
          </a:p>
          <a:p>
            <a:pPr eaLnBrk="1" hangingPunct="1"/>
            <a:endParaRPr lang="en-US" sz="2800" b="1" smtClean="0">
              <a:solidFill>
                <a:schemeClr val="tx2"/>
              </a:solidFill>
              <a:latin typeface="Sylfaen" pitchFamily="18" charset="0"/>
            </a:endParaRPr>
          </a:p>
          <a:p>
            <a:pPr eaLnBrk="1" hangingPunct="1"/>
            <a:r>
              <a:rPr lang="en-US" sz="3100" b="1" smtClean="0">
                <a:solidFill>
                  <a:schemeClr val="tx1"/>
                </a:solidFill>
                <a:latin typeface="Sylfaen" pitchFamily="18" charset="0"/>
              </a:rPr>
              <a:t>Common Core and Essential Standards</a:t>
            </a:r>
          </a:p>
          <a:p>
            <a:pPr lvl="3" eaLnBrk="1" hangingPunct="1"/>
            <a:r>
              <a:rPr lang="en-US" sz="2600" smtClean="0">
                <a:latin typeface="Sylfaen" pitchFamily="18" charset="0"/>
              </a:rPr>
              <a:t>Major Concepts</a:t>
            </a:r>
          </a:p>
          <a:p>
            <a:pPr lvl="3" eaLnBrk="1" hangingPunct="1"/>
            <a:r>
              <a:rPr lang="en-US" sz="2600" smtClean="0">
                <a:latin typeface="Sylfaen" pitchFamily="18" charset="0"/>
              </a:rPr>
              <a:t>Clarifying Objectives</a:t>
            </a:r>
          </a:p>
          <a:p>
            <a:pPr lvl="3" eaLnBrk="1" hangingPunct="1"/>
            <a:r>
              <a:rPr lang="en-US" sz="2600" smtClean="0">
                <a:latin typeface="Sylfaen" pitchFamily="18" charset="0"/>
              </a:rPr>
              <a:t>Assessment Prototypes</a:t>
            </a:r>
            <a:endParaRPr lang="en-US" smtClean="0"/>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457200" y="76200"/>
            <a:ext cx="8229600" cy="1143000"/>
          </a:xfrm>
        </p:spPr>
        <p:txBody>
          <a:bodyPr/>
          <a:lstStyle/>
          <a:p>
            <a:pPr eaLnBrk="1" hangingPunct="1"/>
            <a:r>
              <a:rPr lang="en-US" u="sng" dirty="0" smtClean="0">
                <a:solidFill>
                  <a:srgbClr val="00467A"/>
                </a:solidFill>
                <a:latin typeface="Sylfaen" pitchFamily="18" charset="0"/>
              </a:rPr>
              <a:t>LOCAL </a:t>
            </a:r>
            <a:r>
              <a:rPr lang="en-US" u="sng" dirty="0" smtClean="0">
                <a:solidFill>
                  <a:srgbClr val="00467A"/>
                </a:solidFill>
                <a:latin typeface="Sylfaen" pitchFamily="18" charset="0"/>
              </a:rPr>
              <a:t>CURRICULA</a:t>
            </a:r>
            <a:endParaRPr lang="en-US" dirty="0" smtClean="0">
              <a:latin typeface="Sylfaen" pitchFamily="18" charset="0"/>
            </a:endParaRPr>
          </a:p>
        </p:txBody>
      </p:sp>
      <p:sp>
        <p:nvSpPr>
          <p:cNvPr id="37891" name="Content Placeholder 2"/>
          <p:cNvSpPr>
            <a:spLocks noGrp="1"/>
          </p:cNvSpPr>
          <p:nvPr>
            <p:ph idx="1"/>
          </p:nvPr>
        </p:nvSpPr>
        <p:spPr>
          <a:xfrm>
            <a:off x="457200" y="1325563"/>
            <a:ext cx="8382000" cy="2468562"/>
          </a:xfrm>
        </p:spPr>
        <p:txBody>
          <a:bodyPr/>
          <a:lstStyle/>
          <a:p>
            <a:pPr eaLnBrk="1" hangingPunct="1"/>
            <a:r>
              <a:rPr lang="en-US" sz="2600" dirty="0" smtClean="0">
                <a:solidFill>
                  <a:schemeClr val="tx1"/>
                </a:solidFill>
                <a:latin typeface="Sylfaen" pitchFamily="18" charset="0"/>
              </a:rPr>
              <a:t>Articulate </a:t>
            </a:r>
            <a:r>
              <a:rPr lang="en-US" sz="2600" dirty="0" smtClean="0">
                <a:solidFill>
                  <a:schemeClr val="tx1"/>
                </a:solidFill>
                <a:latin typeface="Sylfaen" pitchFamily="18" charset="0"/>
              </a:rPr>
              <a:t>district expectations regarding scope, sequence, and achievement benchmarks for each content area</a:t>
            </a:r>
          </a:p>
          <a:p>
            <a:pPr eaLnBrk="1" hangingPunct="1"/>
            <a:endParaRPr lang="en-US" sz="1000" dirty="0" smtClean="0">
              <a:solidFill>
                <a:schemeClr val="tx1"/>
              </a:solidFill>
              <a:latin typeface="Sylfaen" pitchFamily="18" charset="0"/>
            </a:endParaRPr>
          </a:p>
          <a:p>
            <a:pPr eaLnBrk="1" hangingPunct="1"/>
            <a:r>
              <a:rPr lang="en-US" sz="2600" dirty="0" smtClean="0">
                <a:solidFill>
                  <a:schemeClr val="tx1"/>
                </a:solidFill>
                <a:latin typeface="Sylfaen" pitchFamily="18" charset="0"/>
              </a:rPr>
              <a:t>Local </a:t>
            </a:r>
            <a:r>
              <a:rPr lang="en-US" sz="2600" dirty="0" smtClean="0">
                <a:solidFill>
                  <a:schemeClr val="tx1"/>
                </a:solidFill>
                <a:latin typeface="Sylfaen" pitchFamily="18" charset="0"/>
              </a:rPr>
              <a:t>Curricula </a:t>
            </a:r>
            <a:r>
              <a:rPr lang="en-US" sz="2600" dirty="0" smtClean="0">
                <a:solidFill>
                  <a:schemeClr val="tx1"/>
                </a:solidFill>
                <a:latin typeface="Sylfaen" pitchFamily="18" charset="0"/>
              </a:rPr>
              <a:t>may have a variety of components: </a:t>
            </a:r>
          </a:p>
          <a:p>
            <a:pPr lvl="1" eaLnBrk="1" hangingPunct="1"/>
            <a:r>
              <a:rPr lang="en-US" sz="1600" dirty="0" smtClean="0">
                <a:latin typeface="Sylfaen" pitchFamily="18" charset="0"/>
              </a:rPr>
              <a:t>Clear Objectives</a:t>
            </a:r>
          </a:p>
          <a:p>
            <a:pPr lvl="1" eaLnBrk="1" hangingPunct="1"/>
            <a:r>
              <a:rPr lang="en-US" sz="1600" dirty="0" smtClean="0">
                <a:latin typeface="Sylfaen" pitchFamily="18" charset="0"/>
              </a:rPr>
              <a:t>Instructional Timeline</a:t>
            </a:r>
          </a:p>
          <a:p>
            <a:pPr lvl="1" eaLnBrk="1" hangingPunct="1"/>
            <a:r>
              <a:rPr lang="en-US" sz="1600" dirty="0" smtClean="0">
                <a:latin typeface="Sylfaen" pitchFamily="18" charset="0"/>
              </a:rPr>
              <a:t>Cognitively-Challenging</a:t>
            </a:r>
          </a:p>
          <a:p>
            <a:pPr lvl="1" eaLnBrk="1" hangingPunct="1"/>
            <a:r>
              <a:rPr lang="en-US" sz="1600" dirty="0" smtClean="0">
                <a:latin typeface="Sylfaen" pitchFamily="18" charset="0"/>
              </a:rPr>
              <a:t>Check Points</a:t>
            </a:r>
          </a:p>
          <a:p>
            <a:pPr lvl="1" eaLnBrk="1" hangingPunct="1"/>
            <a:r>
              <a:rPr lang="en-US" sz="1600" dirty="0" smtClean="0">
                <a:latin typeface="Sylfaen" pitchFamily="18" charset="0"/>
              </a:rPr>
              <a:t>Local Rubrics and Scoring Guides</a:t>
            </a:r>
          </a:p>
          <a:p>
            <a:pPr lvl="1" eaLnBrk="1" hangingPunct="1"/>
            <a:r>
              <a:rPr lang="en-US" sz="1600" dirty="0" smtClean="0">
                <a:latin typeface="Sylfaen" pitchFamily="18" charset="0"/>
              </a:rPr>
              <a:t>Resources </a:t>
            </a:r>
          </a:p>
        </p:txBody>
      </p:sp>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ELIMITERS" val="3.1"/>
</p:tagLst>
</file>

<file path=ppt/tags/tag2.xml><?xml version="1.0" encoding="utf-8"?>
<p:tagLst xmlns:a="http://schemas.openxmlformats.org/drawingml/2006/main" xmlns:r="http://schemas.openxmlformats.org/officeDocument/2006/relationships" xmlns:p="http://schemas.openxmlformats.org/presentationml/2006/main">
  <p:tag name="DELIMITERS" val="3.1"/>
</p:tagLst>
</file>

<file path=ppt/tags/tag3.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4.xml><?xml version="1.0" encoding="utf-8"?>
<p:tagLst xmlns:a="http://schemas.openxmlformats.org/drawingml/2006/main" xmlns:r="http://schemas.openxmlformats.org/officeDocument/2006/relationships" xmlns:p="http://schemas.openxmlformats.org/presentationml/2006/main">
  <p:tag name="DELIMITERS" val="3.1"/>
</p:tagLst>
</file>

<file path=ppt/tags/tag5.xml><?xml version="1.0" encoding="utf-8"?>
<p:tagLst xmlns:a="http://schemas.openxmlformats.org/drawingml/2006/main" xmlns:r="http://schemas.openxmlformats.org/officeDocument/2006/relationships" xmlns:p="http://schemas.openxmlformats.org/presentationml/2006/main">
  <p:tag name="DELIMITERS" val="3.1"/>
</p:tagLst>
</file>

<file path=ppt/tags/tag6.xml><?xml version="1.0" encoding="utf-8"?>
<p:tagLst xmlns:a="http://schemas.openxmlformats.org/drawingml/2006/main" xmlns:r="http://schemas.openxmlformats.org/officeDocument/2006/relationships" xmlns:p="http://schemas.openxmlformats.org/presentationml/2006/main">
  <p:tag name="DELIMITERS" val="3.1"/>
</p:tagLst>
</file>

<file path=ppt/tags/tag7.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8.xml><?xml version="1.0" encoding="utf-8"?>
<p:tagLst xmlns:a="http://schemas.openxmlformats.org/drawingml/2006/main" xmlns:r="http://schemas.openxmlformats.org/officeDocument/2006/relationships" xmlns:p="http://schemas.openxmlformats.org/presentationml/2006/main">
  <p:tag name="DELIMITERS" val="3.1"/>
</p:tagLst>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ヒラギノ角ゴ Pro W3"/>
        <a:cs typeface=""/>
      </a:majorFont>
      <a:minorFont>
        <a:latin typeface="Arial"/>
        <a:ea typeface="ヒラギノ角ゴ Pro W3"/>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ヒラギノ角ゴ Pro W3"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ヒラギノ角ゴ Pro W3"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551</TotalTime>
  <Words>1884</Words>
  <Application>Microsoft Office PowerPoint</Application>
  <PresentationFormat>On-screen Show (4:3)</PresentationFormat>
  <Paragraphs>309</Paragraphs>
  <Slides>41</Slides>
  <Notes>23</Notes>
  <HiddenSlides>0</HiddenSlides>
  <MMClips>0</MMClips>
  <ScaleCrop>false</ScaleCrop>
  <HeadingPairs>
    <vt:vector size="4" baseType="variant">
      <vt:variant>
        <vt:lpstr>Theme</vt:lpstr>
      </vt:variant>
      <vt:variant>
        <vt:i4>1</vt:i4>
      </vt:variant>
      <vt:variant>
        <vt:lpstr>Slide Titles</vt:lpstr>
      </vt:variant>
      <vt:variant>
        <vt:i4>41</vt:i4>
      </vt:variant>
    </vt:vector>
  </HeadingPairs>
  <TitlesOfParts>
    <vt:vector size="42" baseType="lpstr">
      <vt:lpstr>Blank Presentation</vt:lpstr>
      <vt:lpstr>Designing Local Curriculum</vt:lpstr>
      <vt:lpstr>Objective</vt:lpstr>
      <vt:lpstr>Proposed “I Can” Statements</vt:lpstr>
      <vt:lpstr>Pre-assessment</vt:lpstr>
      <vt:lpstr>Slide 5</vt:lpstr>
      <vt:lpstr>Slide 6</vt:lpstr>
      <vt:lpstr>Background Information</vt:lpstr>
      <vt:lpstr>STANDARDS</vt:lpstr>
      <vt:lpstr>LOCAL CURRICULA</vt:lpstr>
      <vt:lpstr>Local curricula provide</vt:lpstr>
      <vt:lpstr>INSTRUCTION</vt:lpstr>
      <vt:lpstr>Slide 12</vt:lpstr>
      <vt:lpstr>Role of Design Team</vt:lpstr>
      <vt:lpstr>Slide 14</vt:lpstr>
      <vt:lpstr>Timeframe</vt:lpstr>
      <vt:lpstr>Where do We Begin? What do we have to work with?</vt:lpstr>
      <vt:lpstr>Review data/align with existing priorities, plans, and goals </vt:lpstr>
      <vt:lpstr>What does your data tell you?</vt:lpstr>
      <vt:lpstr>Activity – Prioritize</vt:lpstr>
      <vt:lpstr>Effective Curricular Resources and Tools Provide </vt:lpstr>
      <vt:lpstr>Slide 21</vt:lpstr>
      <vt:lpstr>Slide 22</vt:lpstr>
      <vt:lpstr>Local Curricula Should:</vt:lpstr>
      <vt:lpstr>Local Curricula Need…</vt:lpstr>
      <vt:lpstr>…and may include… </vt:lpstr>
      <vt:lpstr>How do we start building one curriculum area?</vt:lpstr>
      <vt:lpstr>Slide 27</vt:lpstr>
      <vt:lpstr>Local Curricula</vt:lpstr>
      <vt:lpstr>Post Assessment?</vt:lpstr>
      <vt:lpstr>Local Exemplars? Content Examples?</vt:lpstr>
      <vt:lpstr>Closure</vt:lpstr>
      <vt:lpstr>Slide 32</vt:lpstr>
      <vt:lpstr>STEPS TO FULL IMPLENTATION</vt:lpstr>
      <vt:lpstr>Curriculum Analysis Questions </vt:lpstr>
      <vt:lpstr>Teachers Are Expected To:</vt:lpstr>
      <vt:lpstr>Teachers Are Expected To:</vt:lpstr>
      <vt:lpstr>What Pieces Make  Instructional  Planning  and Teaching Happen ?</vt:lpstr>
      <vt:lpstr>Slide 38</vt:lpstr>
      <vt:lpstr>Slide 39</vt:lpstr>
      <vt:lpstr>If learning to cook was a content expectation in North Carolina Public Schools   It might look something like this:</vt:lpstr>
      <vt:lpstr>Slide 41</vt:lpstr>
    </vt:vector>
  </TitlesOfParts>
  <Company>Shauna Queen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Shauna Queen</dc:creator>
  <cp:lastModifiedBy>ERD_2</cp:lastModifiedBy>
  <cp:revision>82</cp:revision>
  <dcterms:created xsi:type="dcterms:W3CDTF">2007-08-22T19:30:24Z</dcterms:created>
  <dcterms:modified xsi:type="dcterms:W3CDTF">2011-03-17T18:53:37Z</dcterms:modified>
</cp:coreProperties>
</file>